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8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5480094\My%20Documents\FGSR\Stats\Research%20Stats%202010-11%20with%20graphs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5480094\My%20Documents\FGSR\Stats\Research%20Stats%202009-10%20unprotected%20-%20with%20graphs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5480094\My%20Documents\FGSR\Stats\Research%20Stats%202010-11%20with%20graphs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5480094\My%20Documents\FGSR\Stats\Research%20Stats%202010-11%20with%20graph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baseline="0"/>
              <a:t>NSERC Grants per Department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2008-09</c:v>
          </c:tx>
          <c:invertIfNegative val="0"/>
          <c:cat>
            <c:strRef>
              <c:f>'[1]NSERC Faculty'!$C$104:$C$111</c:f>
              <c:strCache>
                <c:ptCount val="8"/>
                <c:pt idx="0">
                  <c:v>A &amp; P</c:v>
                </c:pt>
                <c:pt idx="1">
                  <c:v>Biol</c:v>
                </c:pt>
                <c:pt idx="2">
                  <c:v>M &amp; CS</c:v>
                </c:pt>
                <c:pt idx="3">
                  <c:v>Chem</c:v>
                </c:pt>
                <c:pt idx="4">
                  <c:v>Geol</c:v>
                </c:pt>
                <c:pt idx="5">
                  <c:v>FISMS</c:v>
                </c:pt>
                <c:pt idx="6">
                  <c:v>Psych</c:v>
                </c:pt>
                <c:pt idx="7">
                  <c:v>Eng</c:v>
                </c:pt>
              </c:strCache>
            </c:strRef>
          </c:cat>
          <c:val>
            <c:numRef>
              <c:f>'[1]NSERC Faculty'!$D$104:$D$111</c:f>
              <c:numCache>
                <c:formatCode>General</c:formatCode>
                <c:ptCount val="8"/>
                <c:pt idx="0">
                  <c:v>13</c:v>
                </c:pt>
                <c:pt idx="1">
                  <c:v>10</c:v>
                </c:pt>
                <c:pt idx="2">
                  <c:v>11</c:v>
                </c:pt>
                <c:pt idx="3">
                  <c:v>4</c:v>
                </c:pt>
                <c:pt idx="4">
                  <c:v>5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v>2009-10</c:v>
          </c:tx>
          <c:invertIfNegative val="0"/>
          <c:cat>
            <c:strRef>
              <c:f>'[1]NSERC Faculty'!$C$104:$C$111</c:f>
              <c:strCache>
                <c:ptCount val="8"/>
                <c:pt idx="0">
                  <c:v>A &amp; P</c:v>
                </c:pt>
                <c:pt idx="1">
                  <c:v>Biol</c:v>
                </c:pt>
                <c:pt idx="2">
                  <c:v>M &amp; CS</c:v>
                </c:pt>
                <c:pt idx="3">
                  <c:v>Chem</c:v>
                </c:pt>
                <c:pt idx="4">
                  <c:v>Geol</c:v>
                </c:pt>
                <c:pt idx="5">
                  <c:v>FISMS</c:v>
                </c:pt>
                <c:pt idx="6">
                  <c:v>Psych</c:v>
                </c:pt>
                <c:pt idx="7">
                  <c:v>Eng</c:v>
                </c:pt>
              </c:strCache>
            </c:strRef>
          </c:cat>
          <c:val>
            <c:numRef>
              <c:f>'[1]NSERC Faculty'!$E$104:$E$111</c:f>
              <c:numCache>
                <c:formatCode>General</c:formatCode>
                <c:ptCount val="8"/>
                <c:pt idx="0">
                  <c:v>12</c:v>
                </c:pt>
                <c:pt idx="1">
                  <c:v>10</c:v>
                </c:pt>
                <c:pt idx="2">
                  <c:v>12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6622976"/>
        <c:axId val="180512256"/>
      </c:barChart>
      <c:catAx>
        <c:axId val="176622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0512256"/>
        <c:crosses val="autoZero"/>
        <c:auto val="1"/>
        <c:lblAlgn val="ctr"/>
        <c:lblOffset val="100"/>
        <c:noMultiLvlLbl val="0"/>
      </c:catAx>
      <c:valAx>
        <c:axId val="1805122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66229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NSERC Funds per Department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v>2008-09</c:v>
          </c:tx>
          <c:spPr>
            <a:solidFill>
              <a:srgbClr val="003399"/>
            </a:solidFill>
          </c:spPr>
          <c:invertIfNegative val="0"/>
          <c:cat>
            <c:strRef>
              <c:f>'NSERC Faculty'!$C$104:$C$111</c:f>
              <c:strCache>
                <c:ptCount val="8"/>
                <c:pt idx="0">
                  <c:v>A &amp; P</c:v>
                </c:pt>
                <c:pt idx="1">
                  <c:v>Biol</c:v>
                </c:pt>
                <c:pt idx="2">
                  <c:v>M &amp; CS</c:v>
                </c:pt>
                <c:pt idx="3">
                  <c:v>Chem</c:v>
                </c:pt>
                <c:pt idx="4">
                  <c:v>Geol</c:v>
                </c:pt>
                <c:pt idx="5">
                  <c:v>FISMS</c:v>
                </c:pt>
                <c:pt idx="6">
                  <c:v>Psych</c:v>
                </c:pt>
                <c:pt idx="7">
                  <c:v>Eng</c:v>
                </c:pt>
              </c:strCache>
            </c:strRef>
          </c:cat>
          <c:val>
            <c:numRef>
              <c:f>'NSERC Faculty'!$F$104:$F$111</c:f>
              <c:numCache>
                <c:formatCode>General</c:formatCode>
                <c:ptCount val="8"/>
                <c:pt idx="0">
                  <c:v>553486</c:v>
                </c:pt>
                <c:pt idx="1">
                  <c:v>290282</c:v>
                </c:pt>
                <c:pt idx="2">
                  <c:v>165900</c:v>
                </c:pt>
                <c:pt idx="3">
                  <c:v>114000</c:v>
                </c:pt>
                <c:pt idx="4">
                  <c:v>166480</c:v>
                </c:pt>
                <c:pt idx="5">
                  <c:v>66484</c:v>
                </c:pt>
                <c:pt idx="6">
                  <c:v>19487</c:v>
                </c:pt>
                <c:pt idx="7">
                  <c:v>17500</c:v>
                </c:pt>
              </c:numCache>
            </c:numRef>
          </c:val>
        </c:ser>
        <c:ser>
          <c:idx val="3"/>
          <c:order val="1"/>
          <c:tx>
            <c:v>2009-10</c:v>
          </c:tx>
          <c:spPr>
            <a:solidFill>
              <a:srgbClr val="00B050"/>
            </a:solidFill>
          </c:spPr>
          <c:invertIfNegative val="0"/>
          <c:cat>
            <c:strRef>
              <c:f>'NSERC Faculty'!$C$104:$C$111</c:f>
              <c:strCache>
                <c:ptCount val="8"/>
                <c:pt idx="0">
                  <c:v>A &amp; P</c:v>
                </c:pt>
                <c:pt idx="1">
                  <c:v>Biol</c:v>
                </c:pt>
                <c:pt idx="2">
                  <c:v>M &amp; CS</c:v>
                </c:pt>
                <c:pt idx="3">
                  <c:v>Chem</c:v>
                </c:pt>
                <c:pt idx="4">
                  <c:v>Geol</c:v>
                </c:pt>
                <c:pt idx="5">
                  <c:v>FISMS</c:v>
                </c:pt>
                <c:pt idx="6">
                  <c:v>Psych</c:v>
                </c:pt>
                <c:pt idx="7">
                  <c:v>Eng</c:v>
                </c:pt>
              </c:strCache>
            </c:strRef>
          </c:cat>
          <c:val>
            <c:numRef>
              <c:f>'NSERC Faculty'!$G$104:$G$111</c:f>
              <c:numCache>
                <c:formatCode>General</c:formatCode>
                <c:ptCount val="8"/>
                <c:pt idx="0">
                  <c:v>408236</c:v>
                </c:pt>
                <c:pt idx="1">
                  <c:v>360940</c:v>
                </c:pt>
                <c:pt idx="2">
                  <c:v>179900</c:v>
                </c:pt>
                <c:pt idx="3">
                  <c:v>177373</c:v>
                </c:pt>
                <c:pt idx="4">
                  <c:v>119480</c:v>
                </c:pt>
                <c:pt idx="5">
                  <c:v>103600</c:v>
                </c:pt>
                <c:pt idx="6">
                  <c:v>19487</c:v>
                </c:pt>
                <c:pt idx="7">
                  <c:v>17500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721152"/>
        <c:axId val="180722688"/>
      </c:barChart>
      <c:catAx>
        <c:axId val="180721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0722688"/>
        <c:crosses val="autoZero"/>
        <c:auto val="1"/>
        <c:lblAlgn val="ctr"/>
        <c:lblOffset val="100"/>
        <c:noMultiLvlLbl val="0"/>
      </c:catAx>
      <c:valAx>
        <c:axId val="180722688"/>
        <c:scaling>
          <c:orientation val="minMax"/>
        </c:scaling>
        <c:delete val="0"/>
        <c:axPos val="l"/>
        <c:majorGridlines/>
        <c:numFmt formatCode="\$#,##0" sourceLinked="0"/>
        <c:majorTickMark val="out"/>
        <c:minorTickMark val="none"/>
        <c:tickLblPos val="nextTo"/>
        <c:crossAx val="1807211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SSHRC grants</a:t>
            </a:r>
            <a:r>
              <a:rPr lang="en-US" baseline="0"/>
              <a:t> per Department</a:t>
            </a:r>
            <a:r>
              <a:rPr lang="en-US"/>
              <a:t>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'SSHRC Faculty'!$G$99</c:f>
              <c:strCache>
                <c:ptCount val="1"/>
                <c:pt idx="0">
                  <c:v>2008-09</c:v>
                </c:pt>
              </c:strCache>
            </c:strRef>
          </c:tx>
          <c:invertIfNegative val="0"/>
          <c:cat>
            <c:strRef>
              <c:f>'SSHRC Faculty'!$F$100:$F$110</c:f>
              <c:strCache>
                <c:ptCount val="11"/>
                <c:pt idx="0">
                  <c:v>Anthro</c:v>
                </c:pt>
                <c:pt idx="1">
                  <c:v>ACS</c:v>
                </c:pt>
                <c:pt idx="2">
                  <c:v>Eng</c:v>
                </c:pt>
                <c:pt idx="3">
                  <c:v>Geog</c:v>
                </c:pt>
                <c:pt idx="4">
                  <c:v>Hist</c:v>
                </c:pt>
                <c:pt idx="5">
                  <c:v>IDS</c:v>
                </c:pt>
                <c:pt idx="6">
                  <c:v>Phil</c:v>
                </c:pt>
                <c:pt idx="7">
                  <c:v>FISMS</c:v>
                </c:pt>
                <c:pt idx="8">
                  <c:v>Marketing</c:v>
                </c:pt>
                <c:pt idx="9">
                  <c:v>Management</c:v>
                </c:pt>
                <c:pt idx="10">
                  <c:v>Psych</c:v>
                </c:pt>
              </c:strCache>
            </c:strRef>
          </c:cat>
          <c:val>
            <c:numRef>
              <c:f>'SSHRC Faculty'!$G$100:$G$110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4</c:v>
                </c:pt>
                <c:pt idx="8">
                  <c:v>1</c:v>
                </c:pt>
                <c:pt idx="9">
                  <c:v>2</c:v>
                </c:pt>
                <c:pt idx="10">
                  <c:v>5</c:v>
                </c:pt>
              </c:numCache>
            </c:numRef>
          </c:val>
        </c:ser>
        <c:ser>
          <c:idx val="1"/>
          <c:order val="1"/>
          <c:tx>
            <c:strRef>
              <c:f>'SSHRC Faculty'!$H$99</c:f>
              <c:strCache>
                <c:ptCount val="1"/>
                <c:pt idx="0">
                  <c:v>2009-10</c:v>
                </c:pt>
              </c:strCache>
            </c:strRef>
          </c:tx>
          <c:invertIfNegative val="0"/>
          <c:cat>
            <c:strRef>
              <c:f>'SSHRC Faculty'!$F$100:$F$110</c:f>
              <c:strCache>
                <c:ptCount val="11"/>
                <c:pt idx="0">
                  <c:v>Anthro</c:v>
                </c:pt>
                <c:pt idx="1">
                  <c:v>ACS</c:v>
                </c:pt>
                <c:pt idx="2">
                  <c:v>Eng</c:v>
                </c:pt>
                <c:pt idx="3">
                  <c:v>Geog</c:v>
                </c:pt>
                <c:pt idx="4">
                  <c:v>Hist</c:v>
                </c:pt>
                <c:pt idx="5">
                  <c:v>IDS</c:v>
                </c:pt>
                <c:pt idx="6">
                  <c:v>Phil</c:v>
                </c:pt>
                <c:pt idx="7">
                  <c:v>FISMS</c:v>
                </c:pt>
                <c:pt idx="8">
                  <c:v>Marketing</c:v>
                </c:pt>
                <c:pt idx="9">
                  <c:v>Management</c:v>
                </c:pt>
                <c:pt idx="10">
                  <c:v>Psych</c:v>
                </c:pt>
              </c:strCache>
            </c:strRef>
          </c:cat>
          <c:val>
            <c:numRef>
              <c:f>'SSHRC Faculty'!$H$100:$H$110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2</c:v>
                </c:pt>
                <c:pt idx="8">
                  <c:v>1</c:v>
                </c:pt>
                <c:pt idx="9">
                  <c:v>2</c:v>
                </c:pt>
                <c:pt idx="1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597184"/>
        <c:axId val="172070016"/>
      </c:barChart>
      <c:catAx>
        <c:axId val="171597184"/>
        <c:scaling>
          <c:orientation val="minMax"/>
        </c:scaling>
        <c:delete val="0"/>
        <c:axPos val="b"/>
        <c:majorTickMark val="out"/>
        <c:minorTickMark val="none"/>
        <c:tickLblPos val="nextTo"/>
        <c:crossAx val="172070016"/>
        <c:crosses val="autoZero"/>
        <c:auto val="1"/>
        <c:lblAlgn val="ctr"/>
        <c:lblOffset val="100"/>
        <c:noMultiLvlLbl val="0"/>
      </c:catAx>
      <c:valAx>
        <c:axId val="172070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15971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SSHRC funds per Department 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'SSHRC Faculty'!$G$112</c:f>
              <c:strCache>
                <c:ptCount val="1"/>
                <c:pt idx="0">
                  <c:v>2008-09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'SSHRC Faculty'!$F$113:$F$123</c:f>
              <c:strCache>
                <c:ptCount val="11"/>
                <c:pt idx="0">
                  <c:v>Anthro</c:v>
                </c:pt>
                <c:pt idx="1">
                  <c:v>ACS</c:v>
                </c:pt>
                <c:pt idx="2">
                  <c:v>Eng</c:v>
                </c:pt>
                <c:pt idx="3">
                  <c:v>Geog</c:v>
                </c:pt>
                <c:pt idx="4">
                  <c:v>Hist</c:v>
                </c:pt>
                <c:pt idx="5">
                  <c:v>IDS</c:v>
                </c:pt>
                <c:pt idx="6">
                  <c:v>Phil</c:v>
                </c:pt>
                <c:pt idx="7">
                  <c:v>FISMS</c:v>
                </c:pt>
                <c:pt idx="8">
                  <c:v>Marketing</c:v>
                </c:pt>
                <c:pt idx="9">
                  <c:v>Management</c:v>
                </c:pt>
                <c:pt idx="10">
                  <c:v>Psych</c:v>
                </c:pt>
              </c:strCache>
            </c:strRef>
          </c:cat>
          <c:val>
            <c:numRef>
              <c:f>'SSHRC Faculty'!$G$113:$G$123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53076</c:v>
                </c:pt>
                <c:pt idx="3">
                  <c:v>46636</c:v>
                </c:pt>
                <c:pt idx="4">
                  <c:v>23000</c:v>
                </c:pt>
                <c:pt idx="5">
                  <c:v>36216</c:v>
                </c:pt>
                <c:pt idx="6">
                  <c:v>14916</c:v>
                </c:pt>
                <c:pt idx="7">
                  <c:v>291501</c:v>
                </c:pt>
                <c:pt idx="8">
                  <c:v>29000</c:v>
                </c:pt>
                <c:pt idx="9">
                  <c:v>58228</c:v>
                </c:pt>
                <c:pt idx="10">
                  <c:v>123403</c:v>
                </c:pt>
              </c:numCache>
            </c:numRef>
          </c:val>
        </c:ser>
        <c:ser>
          <c:idx val="1"/>
          <c:order val="1"/>
          <c:tx>
            <c:strRef>
              <c:f>'SSHRC Faculty'!$H$112</c:f>
              <c:strCache>
                <c:ptCount val="1"/>
                <c:pt idx="0">
                  <c:v>2009-10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'SSHRC Faculty'!$F$113:$F$123</c:f>
              <c:strCache>
                <c:ptCount val="11"/>
                <c:pt idx="0">
                  <c:v>Anthro</c:v>
                </c:pt>
                <c:pt idx="1">
                  <c:v>ACS</c:v>
                </c:pt>
                <c:pt idx="2">
                  <c:v>Eng</c:v>
                </c:pt>
                <c:pt idx="3">
                  <c:v>Geog</c:v>
                </c:pt>
                <c:pt idx="4">
                  <c:v>Hist</c:v>
                </c:pt>
                <c:pt idx="5">
                  <c:v>IDS</c:v>
                </c:pt>
                <c:pt idx="6">
                  <c:v>Phil</c:v>
                </c:pt>
                <c:pt idx="7">
                  <c:v>FISMS</c:v>
                </c:pt>
                <c:pt idx="8">
                  <c:v>Marketing</c:v>
                </c:pt>
                <c:pt idx="9">
                  <c:v>Management</c:v>
                </c:pt>
                <c:pt idx="10">
                  <c:v>Psych</c:v>
                </c:pt>
              </c:strCache>
            </c:strRef>
          </c:cat>
          <c:val>
            <c:numRef>
              <c:f>'SSHRC Faculty'!$H$113:$H$123</c:f>
              <c:numCache>
                <c:formatCode>General</c:formatCode>
                <c:ptCount val="11"/>
                <c:pt idx="0">
                  <c:v>39865</c:v>
                </c:pt>
                <c:pt idx="1">
                  <c:v>99688</c:v>
                </c:pt>
                <c:pt idx="2">
                  <c:v>33160</c:v>
                </c:pt>
                <c:pt idx="3">
                  <c:v>20000</c:v>
                </c:pt>
                <c:pt idx="4">
                  <c:v>23000</c:v>
                </c:pt>
                <c:pt idx="5">
                  <c:v>51200</c:v>
                </c:pt>
                <c:pt idx="6">
                  <c:v>0</c:v>
                </c:pt>
                <c:pt idx="7">
                  <c:v>243507</c:v>
                </c:pt>
                <c:pt idx="8">
                  <c:v>47617</c:v>
                </c:pt>
                <c:pt idx="9">
                  <c:v>70562</c:v>
                </c:pt>
                <c:pt idx="10">
                  <c:v>57660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222784"/>
        <c:axId val="177224320"/>
      </c:barChart>
      <c:catAx>
        <c:axId val="177222784"/>
        <c:scaling>
          <c:orientation val="minMax"/>
        </c:scaling>
        <c:delete val="0"/>
        <c:axPos val="b"/>
        <c:majorTickMark val="none"/>
        <c:minorTickMark val="none"/>
        <c:tickLblPos val="nextTo"/>
        <c:crossAx val="177224320"/>
        <c:crosses val="autoZero"/>
        <c:auto val="1"/>
        <c:lblAlgn val="ctr"/>
        <c:lblOffset val="100"/>
        <c:noMultiLvlLbl val="0"/>
      </c:catAx>
      <c:valAx>
        <c:axId val="177224320"/>
        <c:scaling>
          <c:orientation val="minMax"/>
        </c:scaling>
        <c:delete val="0"/>
        <c:axPos val="l"/>
        <c:majorGridlines/>
        <c:numFmt formatCode="&quot;$&quot;#,##0" sourceLinked="0"/>
        <c:majorTickMark val="none"/>
        <c:minorTickMark val="none"/>
        <c:tickLblPos val="nextTo"/>
        <c:crossAx val="1772227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E9E1-6F3F-4D98-93D8-738A857DA46B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2FF-A8F9-46C3-B073-BC44FB93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493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E9E1-6F3F-4D98-93D8-738A857DA46B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2FF-A8F9-46C3-B073-BC44FB93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32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E9E1-6F3F-4D98-93D8-738A857DA46B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2FF-A8F9-46C3-B073-BC44FB93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92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E9E1-6F3F-4D98-93D8-738A857DA46B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2FF-A8F9-46C3-B073-BC44FB93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4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E9E1-6F3F-4D98-93D8-738A857DA46B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2FF-A8F9-46C3-B073-BC44FB93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08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E9E1-6F3F-4D98-93D8-738A857DA46B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2FF-A8F9-46C3-B073-BC44FB93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815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E9E1-6F3F-4D98-93D8-738A857DA46B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2FF-A8F9-46C3-B073-BC44FB93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03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E9E1-6F3F-4D98-93D8-738A857DA46B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2FF-A8F9-46C3-B073-BC44FB93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90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E9E1-6F3F-4D98-93D8-738A857DA46B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2FF-A8F9-46C3-B073-BC44FB93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153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E9E1-6F3F-4D98-93D8-738A857DA46B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2FF-A8F9-46C3-B073-BC44FB93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369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E9E1-6F3F-4D98-93D8-738A857DA46B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2FF-A8F9-46C3-B073-BC44FB93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832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AE9E1-6F3F-4D98-93D8-738A857DA46B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192FF-A8F9-46C3-B073-BC44FB93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2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Tri-Council Research Grants by Department at Saint Mary’s University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100" dirty="0" smtClean="0"/>
              <a:t>2008-09 and 2009-10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166930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Research Grants </a:t>
            </a:r>
            <a:r>
              <a:rPr lang="en-US" sz="3600" dirty="0" smtClean="0"/>
              <a:t>Performance Analysis</a:t>
            </a:r>
            <a:endParaRPr lang="en-US" sz="3600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457200" y="12954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172161"/>
              </p:ext>
            </p:extLst>
          </p:nvPr>
        </p:nvGraphicFramePr>
        <p:xfrm>
          <a:off x="1295400" y="1524000"/>
          <a:ext cx="6324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504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Research Grants </a:t>
            </a:r>
            <a:r>
              <a:rPr lang="en-US" sz="3600" dirty="0" smtClean="0"/>
              <a:t>Performance Analysis</a:t>
            </a:r>
            <a:endParaRPr lang="en-US" sz="36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2279370"/>
              </p:ext>
            </p:extLst>
          </p:nvPr>
        </p:nvGraphicFramePr>
        <p:xfrm>
          <a:off x="1143000" y="1371600"/>
          <a:ext cx="6477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457200" y="12954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4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Research Grants </a:t>
            </a:r>
            <a:r>
              <a:rPr lang="en-US" sz="3600" dirty="0" smtClean="0"/>
              <a:t>Performance Analysis</a:t>
            </a:r>
            <a:endParaRPr lang="en-US" sz="3600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457200" y="12954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9517193"/>
              </p:ext>
            </p:extLst>
          </p:nvPr>
        </p:nvGraphicFramePr>
        <p:xfrm>
          <a:off x="838200" y="1447800"/>
          <a:ext cx="7162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094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Research Grants </a:t>
            </a:r>
            <a:r>
              <a:rPr lang="en-US" sz="3600" dirty="0" smtClean="0"/>
              <a:t>Performance Analysis</a:t>
            </a:r>
            <a:endParaRPr lang="en-US" sz="3600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457200" y="12954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9528247"/>
              </p:ext>
            </p:extLst>
          </p:nvPr>
        </p:nvGraphicFramePr>
        <p:xfrm>
          <a:off x="990600" y="1447800"/>
          <a:ext cx="6858000" cy="4495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094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1552</TotalTime>
  <Words>41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Tri-Council Research Grants by Department at Saint Mary’s University  2008-09 and 2009-10</vt:lpstr>
      <vt:lpstr>Research Grants Performance Analysis</vt:lpstr>
      <vt:lpstr>Research Grants Performance Analysis</vt:lpstr>
      <vt:lpstr>Research Grants Performance Analysis</vt:lpstr>
      <vt:lpstr>Research Grants Performance Analysis</vt:lpstr>
    </vt:vector>
  </TitlesOfParts>
  <Company>Saint Mary's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Vessey</dc:creator>
  <cp:lastModifiedBy>J Vessey</cp:lastModifiedBy>
  <cp:revision>4</cp:revision>
  <dcterms:created xsi:type="dcterms:W3CDTF">2012-01-19T18:54:14Z</dcterms:created>
  <dcterms:modified xsi:type="dcterms:W3CDTF">2012-01-20T20:46:45Z</dcterms:modified>
</cp:coreProperties>
</file>