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5480094\My%20Documents\FGSR\Stats\Research%20Stats%202011-12%20-%20as%20of%2011090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5480094\My%20Documents\FGSR\Stats\Research%20Stats%202011-12%20-%20as%20of%2011090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5480094\My%20Documents\FGSR\Stats\Research%20Stats%202011-12%20-%20as%20of%2011090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5480094\My%20Documents\FGSR\Stats\Research%20Stats%202011-12%20-%20as%20of%20110909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5480094\My%20Documents\FGSR\Stats\Research%20Stats%202011-12%20-%20as%20of%201109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External Research Support </a:t>
            </a:r>
            <a:endParaRPr lang="en-US" baseline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00B050"/>
            </a:solidFill>
          </c:spPr>
          <c:invertIfNegative val="0"/>
          <c:trendline>
            <c:trendlineType val="poly"/>
            <c:order val="2"/>
            <c:dispRSqr val="0"/>
            <c:dispEq val="0"/>
          </c:trendline>
          <c:cat>
            <c:strRef>
              <c:f>'5 year Analysis'!$R$14:$R$23</c:f>
              <c:strCache>
                <c:ptCount val="10"/>
                <c:pt idx="0">
                  <c:v>01-02</c:v>
                </c:pt>
                <c:pt idx="1">
                  <c:v>02-03</c:v>
                </c:pt>
                <c:pt idx="2">
                  <c:v>03-04</c:v>
                </c:pt>
                <c:pt idx="3">
                  <c:v>04-05</c:v>
                </c:pt>
                <c:pt idx="4">
                  <c:v>05-06</c:v>
                </c:pt>
                <c:pt idx="5">
                  <c:v>06-07</c:v>
                </c:pt>
                <c:pt idx="6">
                  <c:v>07-08</c:v>
                </c:pt>
                <c:pt idx="7">
                  <c:v>08-09</c:v>
                </c:pt>
                <c:pt idx="8">
                  <c:v>09-10</c:v>
                </c:pt>
                <c:pt idx="9">
                  <c:v>10-11</c:v>
                </c:pt>
              </c:strCache>
            </c:strRef>
          </c:cat>
          <c:val>
            <c:numRef>
              <c:f>'5 year Analysis'!$T$14:$T$23</c:f>
              <c:numCache>
                <c:formatCode>_(* #,##0_);_(* \(#,##0\);_(* "-"??_);_(@_)</c:formatCode>
                <c:ptCount val="10"/>
                <c:pt idx="0">
                  <c:v>1947724</c:v>
                </c:pt>
                <c:pt idx="1">
                  <c:v>2959862.17</c:v>
                </c:pt>
                <c:pt idx="2">
                  <c:v>4126747.21</c:v>
                </c:pt>
                <c:pt idx="3">
                  <c:v>4604799.51</c:v>
                </c:pt>
                <c:pt idx="4">
                  <c:v>6587803.2300000004</c:v>
                </c:pt>
                <c:pt idx="5">
                  <c:v>9265574.3599999994</c:v>
                </c:pt>
                <c:pt idx="6">
                  <c:v>10516842.630000003</c:v>
                </c:pt>
                <c:pt idx="7">
                  <c:v>9469790.8500000015</c:v>
                </c:pt>
                <c:pt idx="8">
                  <c:v>8404638.9799999986</c:v>
                </c:pt>
                <c:pt idx="9">
                  <c:v>7425919.8499999987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487424"/>
        <c:axId val="192488960"/>
      </c:barChart>
      <c:catAx>
        <c:axId val="19248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2488960"/>
        <c:crosses val="autoZero"/>
        <c:auto val="1"/>
        <c:lblAlgn val="ctr"/>
        <c:lblOffset val="100"/>
        <c:noMultiLvlLbl val="0"/>
      </c:catAx>
      <c:valAx>
        <c:axId val="192488960"/>
        <c:scaling>
          <c:orientation val="minMax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crossAx val="19248742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584434415860476E-2"/>
                <c:y val="0.35986324174172651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en-US"/>
                    <a:t>Millions  $'s</a:t>
                  </a:r>
                </a:p>
              </c:rich>
            </c:tx>
          </c:dispUnitsLbl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Total Tri-Council Funding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spPr>
            <a:solidFill>
              <a:srgbClr val="0070C0"/>
            </a:solidFill>
          </c:spPr>
          <c:invertIfNegative val="0"/>
          <c:trendline>
            <c:trendlineType val="poly"/>
            <c:order val="2"/>
            <c:dispRSqr val="0"/>
            <c:dispEq val="0"/>
          </c:trendline>
          <c:cat>
            <c:strRef>
              <c:f>'5 year Analysis'!$R$14:$R$23</c:f>
              <c:strCache>
                <c:ptCount val="10"/>
                <c:pt idx="0">
                  <c:v>01-02</c:v>
                </c:pt>
                <c:pt idx="1">
                  <c:v>02-03</c:v>
                </c:pt>
                <c:pt idx="2">
                  <c:v>03-04</c:v>
                </c:pt>
                <c:pt idx="3">
                  <c:v>04-05</c:v>
                </c:pt>
                <c:pt idx="4">
                  <c:v>05-06</c:v>
                </c:pt>
                <c:pt idx="5">
                  <c:v>06-07</c:v>
                </c:pt>
                <c:pt idx="6">
                  <c:v>07-08</c:v>
                </c:pt>
                <c:pt idx="7">
                  <c:v>08-09</c:v>
                </c:pt>
                <c:pt idx="8">
                  <c:v>09-10</c:v>
                </c:pt>
                <c:pt idx="9">
                  <c:v>10-11</c:v>
                </c:pt>
              </c:strCache>
            </c:strRef>
          </c:cat>
          <c:val>
            <c:numRef>
              <c:f>'5 year Analysis'!$U$14:$U$23</c:f>
              <c:numCache>
                <c:formatCode>_(* #,##0_);_(* \(#,##0\);_(* "-"??_);_(@_)</c:formatCode>
                <c:ptCount val="10"/>
                <c:pt idx="0">
                  <c:v>1565568</c:v>
                </c:pt>
                <c:pt idx="1">
                  <c:v>1473584.17</c:v>
                </c:pt>
                <c:pt idx="2">
                  <c:v>1702489.48</c:v>
                </c:pt>
                <c:pt idx="3">
                  <c:v>2669728.5099999998</c:v>
                </c:pt>
                <c:pt idx="4">
                  <c:v>2907175</c:v>
                </c:pt>
                <c:pt idx="5">
                  <c:v>3381818.23</c:v>
                </c:pt>
                <c:pt idx="6">
                  <c:v>3346225.23</c:v>
                </c:pt>
                <c:pt idx="7">
                  <c:v>3545481.89</c:v>
                </c:pt>
                <c:pt idx="8">
                  <c:v>3255845.87</c:v>
                </c:pt>
                <c:pt idx="9">
                  <c:v>3032130.88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839296"/>
        <c:axId val="176841088"/>
      </c:barChart>
      <c:catAx>
        <c:axId val="17683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6841088"/>
        <c:crosses val="autoZero"/>
        <c:auto val="1"/>
        <c:lblAlgn val="ctr"/>
        <c:lblOffset val="100"/>
        <c:noMultiLvlLbl val="0"/>
      </c:catAx>
      <c:valAx>
        <c:axId val="176841088"/>
        <c:scaling>
          <c:orientation val="minMax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crossAx val="17683929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5844344158604777E-2"/>
                <c:y val="0.35986324174172651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en-US"/>
                    <a:t>Millions  $'s</a:t>
                  </a:r>
                </a:p>
              </c:rich>
            </c:tx>
          </c:dispUnitsLbl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Tri-Counci</a:t>
            </a:r>
            <a:r>
              <a:rPr lang="en-US" baseline="0"/>
              <a:t>l Funding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NSERC</c:v>
          </c:tx>
          <c:spPr>
            <a:solidFill>
              <a:srgbClr val="00B050"/>
            </a:solidFill>
          </c:spPr>
          <c:invertIfNegative val="0"/>
          <c:cat>
            <c:strRef>
              <c:f>'5 year Analysis'!$R$14:$R$23</c:f>
              <c:strCache>
                <c:ptCount val="10"/>
                <c:pt idx="0">
                  <c:v>01-02</c:v>
                </c:pt>
                <c:pt idx="1">
                  <c:v>02-03</c:v>
                </c:pt>
                <c:pt idx="2">
                  <c:v>03-04</c:v>
                </c:pt>
                <c:pt idx="3">
                  <c:v>04-05</c:v>
                </c:pt>
                <c:pt idx="4">
                  <c:v>05-06</c:v>
                </c:pt>
                <c:pt idx="5">
                  <c:v>06-07</c:v>
                </c:pt>
                <c:pt idx="6">
                  <c:v>07-08</c:v>
                </c:pt>
                <c:pt idx="7">
                  <c:v>08-09</c:v>
                </c:pt>
                <c:pt idx="8">
                  <c:v>09-10</c:v>
                </c:pt>
                <c:pt idx="9">
                  <c:v>10-11</c:v>
                </c:pt>
              </c:strCache>
            </c:strRef>
          </c:cat>
          <c:val>
            <c:numRef>
              <c:f>'5 year Analysis'!$V$14:$V$23</c:f>
              <c:numCache>
                <c:formatCode>_(* #,##0_);_(* \(#,##0\);_(* "-"??_);_(@_)</c:formatCode>
                <c:ptCount val="10"/>
                <c:pt idx="0">
                  <c:v>872255</c:v>
                </c:pt>
                <c:pt idx="1">
                  <c:v>948990.17</c:v>
                </c:pt>
                <c:pt idx="2">
                  <c:v>954037.48</c:v>
                </c:pt>
                <c:pt idx="3">
                  <c:v>1533476.51</c:v>
                </c:pt>
                <c:pt idx="4">
                  <c:v>1645576</c:v>
                </c:pt>
                <c:pt idx="5">
                  <c:v>2031242.3</c:v>
                </c:pt>
                <c:pt idx="6">
                  <c:v>1875351.23</c:v>
                </c:pt>
                <c:pt idx="7">
                  <c:v>2154486.89</c:v>
                </c:pt>
                <c:pt idx="8">
                  <c:v>1852512.87</c:v>
                </c:pt>
                <c:pt idx="9">
                  <c:v>1723015.38</c:v>
                </c:pt>
              </c:numCache>
            </c:numRef>
          </c:val>
        </c:ser>
        <c:ser>
          <c:idx val="0"/>
          <c:order val="1"/>
          <c:tx>
            <c:v>SSHRC</c:v>
          </c:tx>
          <c:invertIfNegative val="0"/>
          <c:cat>
            <c:strRef>
              <c:f>'5 year Analysis'!$R$14:$R$23</c:f>
              <c:strCache>
                <c:ptCount val="10"/>
                <c:pt idx="0">
                  <c:v>01-02</c:v>
                </c:pt>
                <c:pt idx="1">
                  <c:v>02-03</c:v>
                </c:pt>
                <c:pt idx="2">
                  <c:v>03-04</c:v>
                </c:pt>
                <c:pt idx="3">
                  <c:v>04-05</c:v>
                </c:pt>
                <c:pt idx="4">
                  <c:v>05-06</c:v>
                </c:pt>
                <c:pt idx="5">
                  <c:v>06-07</c:v>
                </c:pt>
                <c:pt idx="6">
                  <c:v>07-08</c:v>
                </c:pt>
                <c:pt idx="7">
                  <c:v>08-09</c:v>
                </c:pt>
                <c:pt idx="8">
                  <c:v>09-10</c:v>
                </c:pt>
                <c:pt idx="9">
                  <c:v>10-11</c:v>
                </c:pt>
              </c:strCache>
            </c:strRef>
          </c:cat>
          <c:val>
            <c:numRef>
              <c:f>'5 year Analysis'!$W$14:$W$23</c:f>
              <c:numCache>
                <c:formatCode>_(* #,##0_);_(* \(#,##0\);_(* "-"??_);_(@_)</c:formatCode>
                <c:ptCount val="10"/>
                <c:pt idx="0">
                  <c:v>593313</c:v>
                </c:pt>
                <c:pt idx="1">
                  <c:v>524594</c:v>
                </c:pt>
                <c:pt idx="2">
                  <c:v>723098</c:v>
                </c:pt>
                <c:pt idx="3">
                  <c:v>1087001</c:v>
                </c:pt>
                <c:pt idx="4">
                  <c:v>1206928</c:v>
                </c:pt>
                <c:pt idx="5">
                  <c:v>1269495</c:v>
                </c:pt>
                <c:pt idx="6">
                  <c:v>1407744</c:v>
                </c:pt>
                <c:pt idx="7">
                  <c:v>1343210</c:v>
                </c:pt>
                <c:pt idx="8">
                  <c:v>1353996</c:v>
                </c:pt>
                <c:pt idx="9">
                  <c:v>1305615.5</c:v>
                </c:pt>
              </c:numCache>
            </c:numRef>
          </c:val>
        </c:ser>
        <c:ser>
          <c:idx val="2"/>
          <c:order val="2"/>
          <c:tx>
            <c:v>CIHR</c:v>
          </c:tx>
          <c:spPr>
            <a:solidFill>
              <a:srgbClr val="7030A0"/>
            </a:solidFill>
          </c:spPr>
          <c:invertIfNegative val="0"/>
          <c:cat>
            <c:strRef>
              <c:f>'5 year Analysis'!$R$14:$R$23</c:f>
              <c:strCache>
                <c:ptCount val="10"/>
                <c:pt idx="0">
                  <c:v>01-02</c:v>
                </c:pt>
                <c:pt idx="1">
                  <c:v>02-03</c:v>
                </c:pt>
                <c:pt idx="2">
                  <c:v>03-04</c:v>
                </c:pt>
                <c:pt idx="3">
                  <c:v>04-05</c:v>
                </c:pt>
                <c:pt idx="4">
                  <c:v>05-06</c:v>
                </c:pt>
                <c:pt idx="5">
                  <c:v>06-07</c:v>
                </c:pt>
                <c:pt idx="6">
                  <c:v>07-08</c:v>
                </c:pt>
                <c:pt idx="7">
                  <c:v>08-09</c:v>
                </c:pt>
                <c:pt idx="8">
                  <c:v>09-10</c:v>
                </c:pt>
                <c:pt idx="9">
                  <c:v>10-11</c:v>
                </c:pt>
              </c:strCache>
            </c:strRef>
          </c:cat>
          <c:val>
            <c:numRef>
              <c:f>'5 year Analysis'!$X$14:$X$23</c:f>
              <c:numCache>
                <c:formatCode>_(* #,##0_);_(* \(#,##0\);_(* "-"??_);_(@_)</c:formatCode>
                <c:ptCount val="10"/>
                <c:pt idx="1">
                  <c:v>0</c:v>
                </c:pt>
                <c:pt idx="2">
                  <c:v>25354</c:v>
                </c:pt>
                <c:pt idx="3">
                  <c:v>49251</c:v>
                </c:pt>
                <c:pt idx="4">
                  <c:v>54671</c:v>
                </c:pt>
                <c:pt idx="5">
                  <c:v>81080.929999999993</c:v>
                </c:pt>
                <c:pt idx="6">
                  <c:v>63130</c:v>
                </c:pt>
                <c:pt idx="7">
                  <c:v>47785</c:v>
                </c:pt>
                <c:pt idx="8">
                  <c:v>49337</c:v>
                </c:pt>
                <c:pt idx="9">
                  <c:v>3500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9475968"/>
        <c:axId val="199477504"/>
      </c:barChart>
      <c:catAx>
        <c:axId val="19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9477504"/>
        <c:crosses val="autoZero"/>
        <c:auto val="1"/>
        <c:lblAlgn val="ctr"/>
        <c:lblOffset val="100"/>
        <c:noMultiLvlLbl val="0"/>
      </c:catAx>
      <c:valAx>
        <c:axId val="199477504"/>
        <c:scaling>
          <c:orientation val="minMax"/>
          <c:max val="25000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crossAx val="199475968"/>
        <c:crosses val="autoZero"/>
        <c:crossBetween val="between"/>
        <c:majorUnit val="500000"/>
        <c:dispUnits>
          <c:builtInUnit val="millions"/>
          <c:dispUnitsLbl>
            <c:layout>
              <c:manualLayout>
                <c:xMode val="edge"/>
                <c:yMode val="edge"/>
                <c:x val="2.5844344158604805E-2"/>
                <c:y val="0.35986324174172651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en-US"/>
                    <a:t>Millions  $'s</a:t>
                  </a:r>
                </a:p>
              </c:rich>
            </c:tx>
          </c:dispUnitsLbl>
        </c:dispUnits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Other - Corporate, NGOs, HRM,</a:t>
            </a:r>
            <a:r>
              <a:rPr lang="en-US" baseline="0"/>
              <a:t> etc</a:t>
            </a:r>
            <a:r>
              <a:rPr lang="en-US"/>
              <a:t> </a:t>
            </a:r>
            <a:endParaRPr lang="en-US" baseline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Other</c:v>
          </c:tx>
          <c:spPr>
            <a:solidFill>
              <a:schemeClr val="accent6">
                <a:lumMod val="75000"/>
              </a:schemeClr>
            </a:solidFill>
          </c:spPr>
          <c:invertIfNegative val="0"/>
          <c:trendline>
            <c:trendlineType val="poly"/>
            <c:order val="2"/>
            <c:dispRSqr val="0"/>
            <c:dispEq val="0"/>
          </c:trendline>
          <c:cat>
            <c:strRef>
              <c:f>'5 year Analysis'!$R$14:$R$23</c:f>
              <c:strCache>
                <c:ptCount val="10"/>
                <c:pt idx="0">
                  <c:v>01-02</c:v>
                </c:pt>
                <c:pt idx="1">
                  <c:v>02-03</c:v>
                </c:pt>
                <c:pt idx="2">
                  <c:v>03-04</c:v>
                </c:pt>
                <c:pt idx="3">
                  <c:v>04-05</c:v>
                </c:pt>
                <c:pt idx="4">
                  <c:v>05-06</c:v>
                </c:pt>
                <c:pt idx="5">
                  <c:v>06-07</c:v>
                </c:pt>
                <c:pt idx="6">
                  <c:v>07-08</c:v>
                </c:pt>
                <c:pt idx="7">
                  <c:v>08-09</c:v>
                </c:pt>
                <c:pt idx="8">
                  <c:v>09-10</c:v>
                </c:pt>
                <c:pt idx="9">
                  <c:v>10-11</c:v>
                </c:pt>
              </c:strCache>
            </c:strRef>
          </c:cat>
          <c:val>
            <c:numRef>
              <c:f>'5 year Analysis'!$Z$14:$Z$23</c:f>
              <c:numCache>
                <c:formatCode>_(* #,##0_);_(* \(#,##0\);_(* "-"_);_(@_)</c:formatCode>
                <c:ptCount val="10"/>
                <c:pt idx="0">
                  <c:v>211325</c:v>
                </c:pt>
                <c:pt idx="1">
                  <c:v>235848</c:v>
                </c:pt>
                <c:pt idx="2">
                  <c:v>292940.23</c:v>
                </c:pt>
                <c:pt idx="3">
                  <c:v>353425</c:v>
                </c:pt>
                <c:pt idx="4">
                  <c:v>292084</c:v>
                </c:pt>
                <c:pt idx="5">
                  <c:v>562339.44000000006</c:v>
                </c:pt>
                <c:pt idx="6">
                  <c:v>762713.72999999986</c:v>
                </c:pt>
                <c:pt idx="7">
                  <c:v>548105.79999999993</c:v>
                </c:pt>
                <c:pt idx="8" formatCode="_(* #,##0_);_(* \(#,##0\);_(* &quot;-&quot;??_);_(@_)">
                  <c:v>817710.07000000007</c:v>
                </c:pt>
                <c:pt idx="9">
                  <c:v>837109.72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629440"/>
        <c:axId val="177635328"/>
      </c:barChart>
      <c:catAx>
        <c:axId val="17762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7635328"/>
        <c:crosses val="autoZero"/>
        <c:auto val="1"/>
        <c:lblAlgn val="ctr"/>
        <c:lblOffset val="100"/>
        <c:noMultiLvlLbl val="0"/>
      </c:catAx>
      <c:valAx>
        <c:axId val="177635328"/>
        <c:scaling>
          <c:orientation val="minMax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crossAx val="17762944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5844344158604777E-2"/>
                <c:y val="0.35986324174172651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en-US"/>
                    <a:t>Millions  $'s</a:t>
                  </a:r>
                </a:p>
              </c:rich>
            </c:tx>
          </c:dispUnitsLbl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Canada Research Chairs Program</a:t>
            </a:r>
            <a:endParaRPr lang="en-US" baseline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CRCs</c:v>
          </c:tx>
          <c:spPr>
            <a:solidFill>
              <a:srgbClr val="0070C0"/>
            </a:solidFill>
          </c:spPr>
          <c:invertIfNegative val="0"/>
          <c:trendline>
            <c:trendlineType val="poly"/>
            <c:order val="2"/>
            <c:dispRSqr val="0"/>
            <c:dispEq val="0"/>
          </c:trendline>
          <c:cat>
            <c:strRef>
              <c:f>'5 year Analysis'!$R$14:$R$23</c:f>
              <c:strCache>
                <c:ptCount val="10"/>
                <c:pt idx="0">
                  <c:v>01-02</c:v>
                </c:pt>
                <c:pt idx="1">
                  <c:v>02-03</c:v>
                </c:pt>
                <c:pt idx="2">
                  <c:v>03-04</c:v>
                </c:pt>
                <c:pt idx="3">
                  <c:v>04-05</c:v>
                </c:pt>
                <c:pt idx="4">
                  <c:v>05-06</c:v>
                </c:pt>
                <c:pt idx="5">
                  <c:v>06-07</c:v>
                </c:pt>
                <c:pt idx="6">
                  <c:v>07-08</c:v>
                </c:pt>
                <c:pt idx="7">
                  <c:v>08-09</c:v>
                </c:pt>
                <c:pt idx="8">
                  <c:v>09-10</c:v>
                </c:pt>
                <c:pt idx="9">
                  <c:v>10-11</c:v>
                </c:pt>
              </c:strCache>
            </c:strRef>
          </c:cat>
          <c:val>
            <c:numRef>
              <c:f>'5 year Analysis'!$AC$14:$AC$23</c:f>
              <c:numCache>
                <c:formatCode>_(* #,##0_);_(* \(#,##0\);_(* "-"_);_(@_)</c:formatCode>
                <c:ptCount val="10"/>
                <c:pt idx="0">
                  <c:v>0</c:v>
                </c:pt>
                <c:pt idx="1">
                  <c:v>50000</c:v>
                </c:pt>
                <c:pt idx="2">
                  <c:v>350000</c:v>
                </c:pt>
                <c:pt idx="3" formatCode="_(* #,##0_);_(* \(#,##0\);_(* &quot;-&quot;??_);_(@_)">
                  <c:v>400000</c:v>
                </c:pt>
                <c:pt idx="4" formatCode="_(* #,##0_);_(* \(#,##0\);_(* &quot;-&quot;??_);_(@_)">
                  <c:v>450000</c:v>
                </c:pt>
                <c:pt idx="5">
                  <c:v>600816</c:v>
                </c:pt>
                <c:pt idx="6">
                  <c:v>775000</c:v>
                </c:pt>
                <c:pt idx="7">
                  <c:v>900000</c:v>
                </c:pt>
                <c:pt idx="8">
                  <c:v>1000000</c:v>
                </c:pt>
                <c:pt idx="9">
                  <c:v>1000000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440960"/>
        <c:axId val="177668480"/>
      </c:barChart>
      <c:catAx>
        <c:axId val="19244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7668480"/>
        <c:crosses val="autoZero"/>
        <c:auto val="1"/>
        <c:lblAlgn val="ctr"/>
        <c:lblOffset val="100"/>
        <c:noMultiLvlLbl val="0"/>
      </c:catAx>
      <c:valAx>
        <c:axId val="177668480"/>
        <c:scaling>
          <c:orientation val="minMax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crossAx val="19244096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5844344158604805E-2"/>
                <c:y val="0.35986324174172651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en-US"/>
                    <a:t>Millions  $'s</a:t>
                  </a:r>
                </a:p>
              </c:rich>
            </c:tx>
          </c:dispUnitsLbl>
        </c:dispUnits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3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55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7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2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5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5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9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5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D0A71-40DF-4811-B4ED-B1C5C79FA96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753FE-679D-4629-9AC1-7CA27EB0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2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Externally Sponsored Research Funding at Saint Mary’s University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2001-02 to 2010-11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7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Growth </a:t>
            </a:r>
            <a:r>
              <a:rPr lang="en-US" sz="3600" dirty="0" smtClean="0"/>
              <a:t>in Research</a:t>
            </a:r>
          </a:p>
        </p:txBody>
      </p:sp>
      <p:sp>
        <p:nvSpPr>
          <p:cNvPr id="16387" name="Line 4"/>
          <p:cNvSpPr>
            <a:spLocks noChangeShapeType="1"/>
          </p:cNvSpPr>
          <p:nvPr/>
        </p:nv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9304371"/>
              </p:ext>
            </p:extLst>
          </p:nvPr>
        </p:nvGraphicFramePr>
        <p:xfrm>
          <a:off x="685800" y="1320800"/>
          <a:ext cx="7543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203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Growth </a:t>
            </a:r>
            <a:r>
              <a:rPr lang="en-US" sz="3600" dirty="0" smtClean="0"/>
              <a:t>in Research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053745"/>
              </p:ext>
            </p:extLst>
          </p:nvPr>
        </p:nvGraphicFramePr>
        <p:xfrm>
          <a:off x="685800" y="1447800"/>
          <a:ext cx="7315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31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Growth </a:t>
            </a:r>
            <a:r>
              <a:rPr lang="en-US" sz="3600" dirty="0" smtClean="0"/>
              <a:t>in Research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7417868"/>
              </p:ext>
            </p:extLst>
          </p:nvPr>
        </p:nvGraphicFramePr>
        <p:xfrm>
          <a:off x="762000" y="1371600"/>
          <a:ext cx="7467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125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Growth </a:t>
            </a:r>
            <a:r>
              <a:rPr lang="en-US" sz="3600" dirty="0" smtClean="0"/>
              <a:t>in Research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790847"/>
              </p:ext>
            </p:extLst>
          </p:nvPr>
        </p:nvGraphicFramePr>
        <p:xfrm>
          <a:off x="990600" y="1447800"/>
          <a:ext cx="7162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37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Growth </a:t>
            </a:r>
            <a:r>
              <a:rPr lang="en-US" sz="3600" dirty="0" smtClean="0"/>
              <a:t>in Research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744783"/>
              </p:ext>
            </p:extLst>
          </p:nvPr>
        </p:nvGraphicFramePr>
        <p:xfrm>
          <a:off x="838200" y="1371600"/>
          <a:ext cx="7239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440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Externally Sponsored Research Funding at Saint Mary’s University</vt:lpstr>
      <vt:lpstr>Growth in Research</vt:lpstr>
      <vt:lpstr>Growth in Research</vt:lpstr>
      <vt:lpstr>Growth in Research</vt:lpstr>
      <vt:lpstr>Growth in Research</vt:lpstr>
      <vt:lpstr>Growth in Research</vt:lpstr>
    </vt:vector>
  </TitlesOfParts>
  <Company>Saint Mary's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Externally Sponsored Research Funding at Saint Mary’s University</dc:title>
  <dc:creator>J Vessey</dc:creator>
  <cp:lastModifiedBy>J Vessey</cp:lastModifiedBy>
  <cp:revision>1</cp:revision>
  <dcterms:created xsi:type="dcterms:W3CDTF">2012-01-19T17:26:10Z</dcterms:created>
  <dcterms:modified xsi:type="dcterms:W3CDTF">2012-01-19T17:28:22Z</dcterms:modified>
</cp:coreProperties>
</file>