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notesMasterIdLst>
    <p:notesMasterId r:id="rId22"/>
  </p:notesMasterIdLst>
  <p:handoutMasterIdLst>
    <p:handoutMasterId r:id="rId23"/>
  </p:handoutMasterIdLst>
  <p:sldIdLst>
    <p:sldId id="256" r:id="rId2"/>
    <p:sldId id="257" r:id="rId3"/>
    <p:sldId id="259" r:id="rId4"/>
    <p:sldId id="272" r:id="rId5"/>
    <p:sldId id="264" r:id="rId6"/>
    <p:sldId id="268" r:id="rId7"/>
    <p:sldId id="266" r:id="rId8"/>
    <p:sldId id="258" r:id="rId9"/>
    <p:sldId id="269" r:id="rId10"/>
    <p:sldId id="267" r:id="rId11"/>
    <p:sldId id="262" r:id="rId12"/>
    <p:sldId id="260" r:id="rId13"/>
    <p:sldId id="265" r:id="rId14"/>
    <p:sldId id="261" r:id="rId15"/>
    <p:sldId id="263" r:id="rId16"/>
    <p:sldId id="275" r:id="rId17"/>
    <p:sldId id="273" r:id="rId18"/>
    <p:sldId id="274" r:id="rId19"/>
    <p:sldId id="271" r:id="rId20"/>
    <p:sldId id="270" r:id="rId21"/>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093" autoAdjust="0"/>
  </p:normalViewPr>
  <p:slideViewPr>
    <p:cSldViewPr snapToGrid="0">
      <p:cViewPr varScale="1">
        <p:scale>
          <a:sx n="88" d="100"/>
          <a:sy n="88"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C3DB7-A95C-4BC4-ABE1-19AEC509FB4C}"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24531110-E914-45F8-BA31-44B24DC5AA91}">
      <dgm:prSet/>
      <dgm:spPr/>
      <dgm:t>
        <a:bodyPr/>
        <a:lstStyle/>
        <a:p>
          <a:r>
            <a:rPr lang="en-CA" dirty="0"/>
            <a:t>Dr. </a:t>
          </a:r>
          <a:r>
            <a:rPr lang="en-CA" dirty="0" err="1"/>
            <a:t>Evangelia</a:t>
          </a:r>
          <a:r>
            <a:rPr lang="en-CA" dirty="0"/>
            <a:t> (Evie) Tastsoglou</a:t>
          </a:r>
        </a:p>
        <a:p>
          <a:r>
            <a:rPr lang="en-CA" dirty="0"/>
            <a:t>Saint Mary’s University</a:t>
          </a:r>
          <a:endParaRPr lang="en-US" dirty="0"/>
        </a:p>
      </dgm:t>
    </dgm:pt>
    <dgm:pt modelId="{67E73C26-60F0-42D4-B424-1BDE843FE37F}" type="parTrans" cxnId="{5F52A27C-CBB5-47A5-B27A-09D599C193BA}">
      <dgm:prSet/>
      <dgm:spPr/>
      <dgm:t>
        <a:bodyPr/>
        <a:lstStyle/>
        <a:p>
          <a:endParaRPr lang="en-US"/>
        </a:p>
      </dgm:t>
    </dgm:pt>
    <dgm:pt modelId="{A5A2BDFD-D492-4366-BF08-F2AB3346AAF1}" type="sibTrans" cxnId="{5F52A27C-CBB5-47A5-B27A-09D599C193BA}">
      <dgm:prSet/>
      <dgm:spPr/>
      <dgm:t>
        <a:bodyPr/>
        <a:lstStyle/>
        <a:p>
          <a:endParaRPr lang="en-US"/>
        </a:p>
      </dgm:t>
    </dgm:pt>
    <dgm:pt modelId="{F0F0621F-D534-4F5B-BC83-18553E600D36}">
      <dgm:prSet/>
      <dgm:spPr/>
      <dgm:t>
        <a:bodyPr/>
        <a:lstStyle/>
        <a:p>
          <a:r>
            <a:rPr lang="en-CA" dirty="0"/>
            <a:t>Dr. Lori Wilkinson</a:t>
          </a:r>
        </a:p>
        <a:p>
          <a:r>
            <a:rPr lang="en-CA" dirty="0"/>
            <a:t>University of Manitoba</a:t>
          </a:r>
          <a:endParaRPr lang="en-US" dirty="0"/>
        </a:p>
      </dgm:t>
    </dgm:pt>
    <dgm:pt modelId="{59165EB0-9FE4-4F06-9C57-5CB83CD0474B}" type="parTrans" cxnId="{F782DBB3-5CB6-44FC-8C4A-32239B5F8E7A}">
      <dgm:prSet/>
      <dgm:spPr/>
      <dgm:t>
        <a:bodyPr/>
        <a:lstStyle/>
        <a:p>
          <a:endParaRPr lang="en-US"/>
        </a:p>
      </dgm:t>
    </dgm:pt>
    <dgm:pt modelId="{10F5D376-1020-4F3F-A3E6-5FF8FEB3B180}" type="sibTrans" cxnId="{F782DBB3-5CB6-44FC-8C4A-32239B5F8E7A}">
      <dgm:prSet/>
      <dgm:spPr/>
      <dgm:t>
        <a:bodyPr/>
        <a:lstStyle/>
        <a:p>
          <a:endParaRPr lang="en-US"/>
        </a:p>
      </dgm:t>
    </dgm:pt>
    <dgm:pt modelId="{15EC4FB9-EA7C-49D1-AAAC-B6D92B77C0FE}">
      <dgm:prSet/>
      <dgm:spPr/>
      <dgm:t>
        <a:bodyPr/>
        <a:lstStyle/>
        <a:p>
          <a:r>
            <a:rPr lang="en-CA" dirty="0"/>
            <a:t>Dr. Cathy </a:t>
          </a:r>
          <a:r>
            <a:rPr lang="en-CA" dirty="0" err="1"/>
            <a:t>Holtmann</a:t>
          </a:r>
          <a:endParaRPr lang="en-CA" dirty="0"/>
        </a:p>
        <a:p>
          <a:r>
            <a:rPr lang="en-CA" dirty="0"/>
            <a:t>University of New Brunswick</a:t>
          </a:r>
          <a:endParaRPr lang="en-US" dirty="0"/>
        </a:p>
      </dgm:t>
    </dgm:pt>
    <dgm:pt modelId="{F6652B9A-21D4-4626-AB6B-229E636CB1C3}" type="parTrans" cxnId="{0D5D2D57-B4F6-47BE-B812-C5A97A7D7742}">
      <dgm:prSet/>
      <dgm:spPr/>
      <dgm:t>
        <a:bodyPr/>
        <a:lstStyle/>
        <a:p>
          <a:endParaRPr lang="en-US"/>
        </a:p>
      </dgm:t>
    </dgm:pt>
    <dgm:pt modelId="{D5A363A3-DBCC-4A54-956A-E1B5AF9D7A46}" type="sibTrans" cxnId="{0D5D2D57-B4F6-47BE-B812-C5A97A7D7742}">
      <dgm:prSet/>
      <dgm:spPr/>
      <dgm:t>
        <a:bodyPr/>
        <a:lstStyle/>
        <a:p>
          <a:endParaRPr lang="en-US"/>
        </a:p>
      </dgm:t>
    </dgm:pt>
    <dgm:pt modelId="{1E426494-5E55-4EEF-8959-8D37BB962483}">
      <dgm:prSet/>
      <dgm:spPr/>
      <dgm:t>
        <a:bodyPr/>
        <a:lstStyle/>
        <a:p>
          <a:r>
            <a:rPr lang="en-CA" dirty="0"/>
            <a:t>Dr. Myrna Dawson</a:t>
          </a:r>
        </a:p>
        <a:p>
          <a:r>
            <a:rPr lang="en-CA" dirty="0"/>
            <a:t>University of Guelph</a:t>
          </a:r>
          <a:endParaRPr lang="en-US" dirty="0"/>
        </a:p>
      </dgm:t>
    </dgm:pt>
    <dgm:pt modelId="{C6C25EA8-6266-4566-BD3D-11D9E51D6210}" type="parTrans" cxnId="{50438A1C-9F0D-4310-992C-F9AFEFC4AB6E}">
      <dgm:prSet/>
      <dgm:spPr/>
      <dgm:t>
        <a:bodyPr/>
        <a:lstStyle/>
        <a:p>
          <a:endParaRPr lang="en-US"/>
        </a:p>
      </dgm:t>
    </dgm:pt>
    <dgm:pt modelId="{2B1D3B47-424D-425C-83E3-A6774AB80876}" type="sibTrans" cxnId="{50438A1C-9F0D-4310-992C-F9AFEFC4AB6E}">
      <dgm:prSet/>
      <dgm:spPr/>
      <dgm:t>
        <a:bodyPr/>
        <a:lstStyle/>
        <a:p>
          <a:endParaRPr lang="en-US"/>
        </a:p>
      </dgm:t>
    </dgm:pt>
    <dgm:pt modelId="{B1410FD9-DB0E-46B3-A2FF-EC1F4D8DF49E}" type="pres">
      <dgm:prSet presAssocID="{5B7C3DB7-A95C-4BC4-ABE1-19AEC509FB4C}" presName="linear" presStyleCnt="0">
        <dgm:presLayoutVars>
          <dgm:animLvl val="lvl"/>
          <dgm:resizeHandles val="exact"/>
        </dgm:presLayoutVars>
      </dgm:prSet>
      <dgm:spPr/>
    </dgm:pt>
    <dgm:pt modelId="{C4B8A319-5BAE-4CC3-867F-A993254F22FE}" type="pres">
      <dgm:prSet presAssocID="{24531110-E914-45F8-BA31-44B24DC5AA91}" presName="parentText" presStyleLbl="node1" presStyleIdx="0" presStyleCnt="4">
        <dgm:presLayoutVars>
          <dgm:chMax val="0"/>
          <dgm:bulletEnabled val="1"/>
        </dgm:presLayoutVars>
      </dgm:prSet>
      <dgm:spPr/>
    </dgm:pt>
    <dgm:pt modelId="{717759FA-9D2C-46BE-9D0C-5D119B498519}" type="pres">
      <dgm:prSet presAssocID="{A5A2BDFD-D492-4366-BF08-F2AB3346AAF1}" presName="spacer" presStyleCnt="0"/>
      <dgm:spPr/>
    </dgm:pt>
    <dgm:pt modelId="{2BF200BC-C612-4B44-AAE4-754663FE99CD}" type="pres">
      <dgm:prSet presAssocID="{F0F0621F-D534-4F5B-BC83-18553E600D36}" presName="parentText" presStyleLbl="node1" presStyleIdx="1" presStyleCnt="4">
        <dgm:presLayoutVars>
          <dgm:chMax val="0"/>
          <dgm:bulletEnabled val="1"/>
        </dgm:presLayoutVars>
      </dgm:prSet>
      <dgm:spPr/>
    </dgm:pt>
    <dgm:pt modelId="{EFFC3655-8FED-4133-A0F4-68883F81EC5B}" type="pres">
      <dgm:prSet presAssocID="{10F5D376-1020-4F3F-A3E6-5FF8FEB3B180}" presName="spacer" presStyleCnt="0"/>
      <dgm:spPr/>
    </dgm:pt>
    <dgm:pt modelId="{BA13902A-5715-47EF-9230-D55E62A4478A}" type="pres">
      <dgm:prSet presAssocID="{15EC4FB9-EA7C-49D1-AAAC-B6D92B77C0FE}" presName="parentText" presStyleLbl="node1" presStyleIdx="2" presStyleCnt="4">
        <dgm:presLayoutVars>
          <dgm:chMax val="0"/>
          <dgm:bulletEnabled val="1"/>
        </dgm:presLayoutVars>
      </dgm:prSet>
      <dgm:spPr/>
    </dgm:pt>
    <dgm:pt modelId="{6C18EDF2-D8C6-4429-9D06-1AEDCA9864C3}" type="pres">
      <dgm:prSet presAssocID="{D5A363A3-DBCC-4A54-956A-E1B5AF9D7A46}" presName="spacer" presStyleCnt="0"/>
      <dgm:spPr/>
    </dgm:pt>
    <dgm:pt modelId="{533E6843-3F0C-459D-9011-8827AE92FBD4}" type="pres">
      <dgm:prSet presAssocID="{1E426494-5E55-4EEF-8959-8D37BB962483}" presName="parentText" presStyleLbl="node1" presStyleIdx="3" presStyleCnt="4">
        <dgm:presLayoutVars>
          <dgm:chMax val="0"/>
          <dgm:bulletEnabled val="1"/>
        </dgm:presLayoutVars>
      </dgm:prSet>
      <dgm:spPr/>
    </dgm:pt>
  </dgm:ptLst>
  <dgm:cxnLst>
    <dgm:cxn modelId="{50438A1C-9F0D-4310-992C-F9AFEFC4AB6E}" srcId="{5B7C3DB7-A95C-4BC4-ABE1-19AEC509FB4C}" destId="{1E426494-5E55-4EEF-8959-8D37BB962483}" srcOrd="3" destOrd="0" parTransId="{C6C25EA8-6266-4566-BD3D-11D9E51D6210}" sibTransId="{2B1D3B47-424D-425C-83E3-A6774AB80876}"/>
    <dgm:cxn modelId="{0CA9B965-3252-4614-B891-820BC738DAEF}" type="presOf" srcId="{24531110-E914-45F8-BA31-44B24DC5AA91}" destId="{C4B8A319-5BAE-4CC3-867F-A993254F22FE}" srcOrd="0" destOrd="0" presId="urn:microsoft.com/office/officeart/2005/8/layout/vList2"/>
    <dgm:cxn modelId="{0D5D2D57-B4F6-47BE-B812-C5A97A7D7742}" srcId="{5B7C3DB7-A95C-4BC4-ABE1-19AEC509FB4C}" destId="{15EC4FB9-EA7C-49D1-AAAC-B6D92B77C0FE}" srcOrd="2" destOrd="0" parTransId="{F6652B9A-21D4-4626-AB6B-229E636CB1C3}" sibTransId="{D5A363A3-DBCC-4A54-956A-E1B5AF9D7A46}"/>
    <dgm:cxn modelId="{5F52A27C-CBB5-47A5-B27A-09D599C193BA}" srcId="{5B7C3DB7-A95C-4BC4-ABE1-19AEC509FB4C}" destId="{24531110-E914-45F8-BA31-44B24DC5AA91}" srcOrd="0" destOrd="0" parTransId="{67E73C26-60F0-42D4-B424-1BDE843FE37F}" sibTransId="{A5A2BDFD-D492-4366-BF08-F2AB3346AAF1}"/>
    <dgm:cxn modelId="{FD7127A9-4520-4384-93B4-254BC043F168}" type="presOf" srcId="{F0F0621F-D534-4F5B-BC83-18553E600D36}" destId="{2BF200BC-C612-4B44-AAE4-754663FE99CD}" srcOrd="0" destOrd="0" presId="urn:microsoft.com/office/officeart/2005/8/layout/vList2"/>
    <dgm:cxn modelId="{F782DBB3-5CB6-44FC-8C4A-32239B5F8E7A}" srcId="{5B7C3DB7-A95C-4BC4-ABE1-19AEC509FB4C}" destId="{F0F0621F-D534-4F5B-BC83-18553E600D36}" srcOrd="1" destOrd="0" parTransId="{59165EB0-9FE4-4F06-9C57-5CB83CD0474B}" sibTransId="{10F5D376-1020-4F3F-A3E6-5FF8FEB3B180}"/>
    <dgm:cxn modelId="{D6E6B2BF-3596-476C-82B7-4B66BF4026F2}" type="presOf" srcId="{15EC4FB9-EA7C-49D1-AAAC-B6D92B77C0FE}" destId="{BA13902A-5715-47EF-9230-D55E62A4478A}" srcOrd="0" destOrd="0" presId="urn:microsoft.com/office/officeart/2005/8/layout/vList2"/>
    <dgm:cxn modelId="{025B67C9-EFDA-4BCF-B085-77A5EAB49426}" type="presOf" srcId="{1E426494-5E55-4EEF-8959-8D37BB962483}" destId="{533E6843-3F0C-459D-9011-8827AE92FBD4}" srcOrd="0" destOrd="0" presId="urn:microsoft.com/office/officeart/2005/8/layout/vList2"/>
    <dgm:cxn modelId="{972D06E4-D58F-4403-BF5E-05D0A5A94E42}" type="presOf" srcId="{5B7C3DB7-A95C-4BC4-ABE1-19AEC509FB4C}" destId="{B1410FD9-DB0E-46B3-A2FF-EC1F4D8DF49E}" srcOrd="0" destOrd="0" presId="urn:microsoft.com/office/officeart/2005/8/layout/vList2"/>
    <dgm:cxn modelId="{A20EB600-F239-436C-ADDB-F3B70945BDEC}" type="presParOf" srcId="{B1410FD9-DB0E-46B3-A2FF-EC1F4D8DF49E}" destId="{C4B8A319-5BAE-4CC3-867F-A993254F22FE}" srcOrd="0" destOrd="0" presId="urn:microsoft.com/office/officeart/2005/8/layout/vList2"/>
    <dgm:cxn modelId="{5E9EE513-5DA2-4BCA-835A-F1E3EBFBB293}" type="presParOf" srcId="{B1410FD9-DB0E-46B3-A2FF-EC1F4D8DF49E}" destId="{717759FA-9D2C-46BE-9D0C-5D119B498519}" srcOrd="1" destOrd="0" presId="urn:microsoft.com/office/officeart/2005/8/layout/vList2"/>
    <dgm:cxn modelId="{89C9B844-062C-482B-A7E7-654CDF2F4D4A}" type="presParOf" srcId="{B1410FD9-DB0E-46B3-A2FF-EC1F4D8DF49E}" destId="{2BF200BC-C612-4B44-AAE4-754663FE99CD}" srcOrd="2" destOrd="0" presId="urn:microsoft.com/office/officeart/2005/8/layout/vList2"/>
    <dgm:cxn modelId="{0A1502EE-FF48-4195-AE3D-59C7CB280FF7}" type="presParOf" srcId="{B1410FD9-DB0E-46B3-A2FF-EC1F4D8DF49E}" destId="{EFFC3655-8FED-4133-A0F4-68883F81EC5B}" srcOrd="3" destOrd="0" presId="urn:microsoft.com/office/officeart/2005/8/layout/vList2"/>
    <dgm:cxn modelId="{94FAA6C4-6787-4090-82D9-138261EA5AA5}" type="presParOf" srcId="{B1410FD9-DB0E-46B3-A2FF-EC1F4D8DF49E}" destId="{BA13902A-5715-47EF-9230-D55E62A4478A}" srcOrd="4" destOrd="0" presId="urn:microsoft.com/office/officeart/2005/8/layout/vList2"/>
    <dgm:cxn modelId="{5720F48F-D6BA-4A45-AF9B-39AAA1447C70}" type="presParOf" srcId="{B1410FD9-DB0E-46B3-A2FF-EC1F4D8DF49E}" destId="{6C18EDF2-D8C6-4429-9D06-1AEDCA9864C3}" srcOrd="5" destOrd="0" presId="urn:microsoft.com/office/officeart/2005/8/layout/vList2"/>
    <dgm:cxn modelId="{14EED7AF-D64E-4699-9694-D733BC7C9F1E}" type="presParOf" srcId="{B1410FD9-DB0E-46B3-A2FF-EC1F4D8DF49E}" destId="{533E6843-3F0C-459D-9011-8827AE92FB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8A319-5BAE-4CC3-867F-A993254F22FE}">
      <dsp:nvSpPr>
        <dsp:cNvPr id="0" name=""/>
        <dsp:cNvSpPr/>
      </dsp:nvSpPr>
      <dsp:spPr>
        <a:xfrm>
          <a:off x="0" y="70135"/>
          <a:ext cx="6254724" cy="127763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Dr. </a:t>
          </a:r>
          <a:r>
            <a:rPr lang="en-CA" sz="2800" kern="1200" dirty="0" err="1"/>
            <a:t>Evangelia</a:t>
          </a:r>
          <a:r>
            <a:rPr lang="en-CA" sz="2800" kern="1200" dirty="0"/>
            <a:t> (Evie) Tastsoglou</a:t>
          </a:r>
        </a:p>
        <a:p>
          <a:pPr marL="0" lvl="0" indent="0" algn="l" defTabSz="1244600">
            <a:lnSpc>
              <a:spcPct val="90000"/>
            </a:lnSpc>
            <a:spcBef>
              <a:spcPct val="0"/>
            </a:spcBef>
            <a:spcAft>
              <a:spcPct val="35000"/>
            </a:spcAft>
            <a:buNone/>
          </a:pPr>
          <a:r>
            <a:rPr lang="en-CA" sz="2800" kern="1200" dirty="0"/>
            <a:t>Saint Mary’s University</a:t>
          </a:r>
          <a:endParaRPr lang="en-US" sz="2800" kern="1200" dirty="0"/>
        </a:p>
      </dsp:txBody>
      <dsp:txXfrm>
        <a:off x="62369" y="132504"/>
        <a:ext cx="6129986" cy="1152901"/>
      </dsp:txXfrm>
    </dsp:sp>
    <dsp:sp modelId="{2BF200BC-C612-4B44-AAE4-754663FE99CD}">
      <dsp:nvSpPr>
        <dsp:cNvPr id="0" name=""/>
        <dsp:cNvSpPr/>
      </dsp:nvSpPr>
      <dsp:spPr>
        <a:xfrm>
          <a:off x="0" y="1428415"/>
          <a:ext cx="6254724" cy="1277639"/>
        </a:xfrm>
        <a:prstGeom prst="roundRect">
          <a:avLst/>
        </a:prstGeom>
        <a:solidFill>
          <a:schemeClr val="accent2">
            <a:hueOff val="338845"/>
            <a:satOff val="-542"/>
            <a:lumOff val="6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Dr. Lori Wilkinson</a:t>
          </a:r>
        </a:p>
        <a:p>
          <a:pPr marL="0" lvl="0" indent="0" algn="l" defTabSz="1244600">
            <a:lnSpc>
              <a:spcPct val="90000"/>
            </a:lnSpc>
            <a:spcBef>
              <a:spcPct val="0"/>
            </a:spcBef>
            <a:spcAft>
              <a:spcPct val="35000"/>
            </a:spcAft>
            <a:buNone/>
          </a:pPr>
          <a:r>
            <a:rPr lang="en-CA" sz="2800" kern="1200" dirty="0"/>
            <a:t>University of Manitoba</a:t>
          </a:r>
          <a:endParaRPr lang="en-US" sz="2800" kern="1200" dirty="0"/>
        </a:p>
      </dsp:txBody>
      <dsp:txXfrm>
        <a:off x="62369" y="1490784"/>
        <a:ext cx="6129986" cy="1152901"/>
      </dsp:txXfrm>
    </dsp:sp>
    <dsp:sp modelId="{BA13902A-5715-47EF-9230-D55E62A4478A}">
      <dsp:nvSpPr>
        <dsp:cNvPr id="0" name=""/>
        <dsp:cNvSpPr/>
      </dsp:nvSpPr>
      <dsp:spPr>
        <a:xfrm>
          <a:off x="0" y="2786695"/>
          <a:ext cx="6254724" cy="1277639"/>
        </a:xfrm>
        <a:prstGeom prst="roundRect">
          <a:avLst/>
        </a:prstGeom>
        <a:solidFill>
          <a:schemeClr val="accent2">
            <a:hueOff val="677690"/>
            <a:satOff val="-1085"/>
            <a:lumOff val="13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Dr. Cathy </a:t>
          </a:r>
          <a:r>
            <a:rPr lang="en-CA" sz="2800" kern="1200" dirty="0" err="1"/>
            <a:t>Holtmann</a:t>
          </a:r>
          <a:endParaRPr lang="en-CA" sz="2800" kern="1200" dirty="0"/>
        </a:p>
        <a:p>
          <a:pPr marL="0" lvl="0" indent="0" algn="l" defTabSz="1244600">
            <a:lnSpc>
              <a:spcPct val="90000"/>
            </a:lnSpc>
            <a:spcBef>
              <a:spcPct val="0"/>
            </a:spcBef>
            <a:spcAft>
              <a:spcPct val="35000"/>
            </a:spcAft>
            <a:buNone/>
          </a:pPr>
          <a:r>
            <a:rPr lang="en-CA" sz="2800" kern="1200" dirty="0"/>
            <a:t>University of New Brunswick</a:t>
          </a:r>
          <a:endParaRPr lang="en-US" sz="2800" kern="1200" dirty="0"/>
        </a:p>
      </dsp:txBody>
      <dsp:txXfrm>
        <a:off x="62369" y="2849064"/>
        <a:ext cx="6129986" cy="1152901"/>
      </dsp:txXfrm>
    </dsp:sp>
    <dsp:sp modelId="{533E6843-3F0C-459D-9011-8827AE92FBD4}">
      <dsp:nvSpPr>
        <dsp:cNvPr id="0" name=""/>
        <dsp:cNvSpPr/>
      </dsp:nvSpPr>
      <dsp:spPr>
        <a:xfrm>
          <a:off x="0" y="4144975"/>
          <a:ext cx="6254724" cy="1277639"/>
        </a:xfrm>
        <a:prstGeom prst="roundRect">
          <a:avLst/>
        </a:prstGeom>
        <a:solidFill>
          <a:schemeClr val="accent2">
            <a:hueOff val="1016535"/>
            <a:satOff val="-1627"/>
            <a:lumOff val="19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Dr. Myrna Dawson</a:t>
          </a:r>
        </a:p>
        <a:p>
          <a:pPr marL="0" lvl="0" indent="0" algn="l" defTabSz="1244600">
            <a:lnSpc>
              <a:spcPct val="90000"/>
            </a:lnSpc>
            <a:spcBef>
              <a:spcPct val="0"/>
            </a:spcBef>
            <a:spcAft>
              <a:spcPct val="35000"/>
            </a:spcAft>
            <a:buNone/>
          </a:pPr>
          <a:r>
            <a:rPr lang="en-CA" sz="2800" kern="1200" dirty="0"/>
            <a:t>University of Guelph</a:t>
          </a:r>
          <a:endParaRPr lang="en-US" sz="2800" kern="1200" dirty="0"/>
        </a:p>
      </dsp:txBody>
      <dsp:txXfrm>
        <a:off x="62369" y="4207344"/>
        <a:ext cx="6129986" cy="1152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225BD4E8-C3B7-4D9B-B9C0-7AC508D04DDD}" type="datetimeFigureOut">
              <a:rPr lang="en-CA" smtClean="0"/>
              <a:t>02/08/2019</a:t>
            </a:fld>
            <a:endParaRPr lang="en-CA"/>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CDC732E3-A924-426C-8F20-6A0F6DEFDDD4}" type="slidenum">
              <a:rPr lang="en-CA" smtClean="0"/>
              <a:t>‹#›</a:t>
            </a:fld>
            <a:endParaRPr lang="en-CA"/>
          </a:p>
        </p:txBody>
      </p:sp>
    </p:spTree>
    <p:extLst>
      <p:ext uri="{BB962C8B-B14F-4D97-AF65-F5344CB8AC3E}">
        <p14:creationId xmlns:p14="http://schemas.microsoft.com/office/powerpoint/2010/main" val="219896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102B3376-560A-4B9E-B6D7-97BD78E9EB6C}" type="datetimeFigureOut">
              <a:rPr lang="en-CA" smtClean="0"/>
              <a:t>02/08/2019</a:t>
            </a:fld>
            <a:endParaRPr lang="en-CA"/>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DF5E8C1D-E3C5-4BFA-BB27-C5D3C005EAAD}" type="slidenum">
              <a:rPr lang="en-CA" smtClean="0"/>
              <a:t>‹#›</a:t>
            </a:fld>
            <a:endParaRPr lang="en-CA"/>
          </a:p>
        </p:txBody>
      </p:sp>
    </p:spTree>
    <p:extLst>
      <p:ext uri="{BB962C8B-B14F-4D97-AF65-F5344CB8AC3E}">
        <p14:creationId xmlns:p14="http://schemas.microsoft.com/office/powerpoint/2010/main" val="18321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consortium of </a:t>
            </a:r>
            <a:r>
              <a:rPr lang="en-CA" sz="1200" b="1" i="0" kern="1200" dirty="0">
                <a:solidFill>
                  <a:schemeClr val="tx1"/>
                </a:solidFill>
                <a:effectLst/>
                <a:latin typeface="+mn-lt"/>
                <a:ea typeface="+mn-ea"/>
                <a:cs typeface="+mn-cs"/>
              </a:rPr>
              <a:t>16 committed organisations from 13 countries</a:t>
            </a:r>
            <a:r>
              <a:rPr lang="en-CA" sz="1200" b="0" i="0" kern="1200" dirty="0">
                <a:solidFill>
                  <a:schemeClr val="tx1"/>
                </a:solidFill>
                <a:effectLst/>
                <a:latin typeface="+mn-lt"/>
                <a:ea typeface="+mn-ea"/>
                <a:cs typeface="+mn-cs"/>
              </a:rPr>
              <a:t> aims to strengthen transnational collaborations between research programme owners and managers, provide support to the promotion of </a:t>
            </a:r>
            <a:r>
              <a:rPr lang="en-CA" sz="1200" b="1" i="0" kern="1200" dirty="0">
                <a:solidFill>
                  <a:schemeClr val="tx1"/>
                </a:solidFill>
                <a:effectLst/>
                <a:latin typeface="+mn-lt"/>
                <a:ea typeface="+mn-ea"/>
                <a:cs typeface="+mn-cs"/>
              </a:rPr>
              <a:t>gender equality</a:t>
            </a:r>
            <a:r>
              <a:rPr lang="en-CA" sz="1200" b="0" i="0" kern="1200" dirty="0">
                <a:solidFill>
                  <a:schemeClr val="tx1"/>
                </a:solidFill>
                <a:effectLst/>
                <a:latin typeface="+mn-lt"/>
                <a:ea typeface="+mn-ea"/>
                <a:cs typeface="+mn-cs"/>
              </a:rPr>
              <a:t> through institutional change. Furthermore, the GENDER-NET Plus consortium aims to promote the integration of </a:t>
            </a:r>
            <a:r>
              <a:rPr lang="en-CA" sz="1200" b="1" i="0" kern="1200" dirty="0">
                <a:solidFill>
                  <a:schemeClr val="tx1"/>
                </a:solidFill>
                <a:effectLst/>
                <a:latin typeface="+mn-lt"/>
                <a:ea typeface="+mn-ea"/>
                <a:cs typeface="+mn-cs"/>
              </a:rPr>
              <a:t>sex and gender analysis into research</a:t>
            </a:r>
            <a:r>
              <a:rPr lang="en-CA" sz="1200" b="0" i="0" kern="1200" dirty="0">
                <a:solidFill>
                  <a:schemeClr val="tx1"/>
                </a:solidFill>
                <a:effectLst/>
                <a:latin typeface="+mn-lt"/>
                <a:ea typeface="+mn-ea"/>
                <a:cs typeface="+mn-cs"/>
              </a:rPr>
              <a:t>. This integration gives new knowledge and insights, which ultimately will benefit both women and men</a:t>
            </a:r>
            <a:r>
              <a:rPr lang="en-CA" sz="1200" b="0" i="0" kern="1200" dirty="0">
                <a:solidFill>
                  <a:schemeClr val="tx1"/>
                </a:solidFill>
                <a:effectLst/>
                <a:highlight>
                  <a:srgbClr val="FFFF00"/>
                </a:highlight>
                <a:latin typeface="+mn-lt"/>
                <a:ea typeface="+mn-ea"/>
                <a:cs typeface="+mn-cs"/>
              </a:rPr>
              <a:t>.</a:t>
            </a:r>
            <a:r>
              <a:rPr lang="el-GR" sz="1200" b="0" i="0" kern="1200" dirty="0">
                <a:solidFill>
                  <a:schemeClr val="tx1"/>
                </a:solidFill>
                <a:effectLst/>
                <a:highlight>
                  <a:srgbClr val="FFFF00"/>
                </a:highlight>
                <a:latin typeface="+mn-lt"/>
                <a:ea typeface="+mn-ea"/>
                <a:cs typeface="+mn-cs"/>
              </a:rPr>
              <a:t> </a:t>
            </a:r>
            <a:r>
              <a:rPr lang="en-CA" sz="1200" b="1" i="0" kern="1200" dirty="0">
                <a:solidFill>
                  <a:schemeClr val="tx2">
                    <a:lumMod val="75000"/>
                    <a:lumOff val="25000"/>
                  </a:schemeClr>
                </a:solidFill>
                <a:effectLst/>
                <a:highlight>
                  <a:srgbClr val="FFFF00"/>
                </a:highlight>
                <a:latin typeface="+mn-lt"/>
                <a:ea typeface="+mn-ea"/>
                <a:cs typeface="+mn-cs"/>
              </a:rPr>
              <a:t>The proposal call was a joint one between the EU and Canada.</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By coupling research and innovation, Horizon 2020 (</a:t>
            </a:r>
            <a:r>
              <a:rPr lang="en-CA" sz="1200" b="1" i="0" kern="1200" dirty="0">
                <a:solidFill>
                  <a:schemeClr val="tx1"/>
                </a:solidFill>
                <a:effectLst/>
                <a:latin typeface="+mn-lt"/>
                <a:ea typeface="+mn-ea"/>
                <a:cs typeface="+mn-cs"/>
              </a:rPr>
              <a:t>the biggest EU Research and Innovation program ever in the context of which the Gender-Net Plus call was developed</a:t>
            </a:r>
            <a:r>
              <a:rPr lang="en-CA" sz="1200" b="0" i="0" kern="1200" dirty="0">
                <a:solidFill>
                  <a:schemeClr val="tx1"/>
                </a:solidFill>
                <a:effectLst/>
                <a:latin typeface="+mn-lt"/>
                <a:ea typeface="+mn-ea"/>
                <a:cs typeface="+mn-cs"/>
              </a:rPr>
              <a:t>) is helping to achieve this with its emphasis on excellent science, industrial leadership and tackling societal challenges. The goal is to ensure Europe produces world-class science, removes barriers to innovation and makes it easier for the public and private sectors to work together in delivering innovation.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ERA = European Research Area –goal to reduce fragmentation</a:t>
            </a:r>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2</a:t>
            </a:fld>
            <a:endParaRPr lang="en-CA"/>
          </a:p>
        </p:txBody>
      </p:sp>
    </p:spTree>
    <p:extLst>
      <p:ext uri="{BB962C8B-B14F-4D97-AF65-F5344CB8AC3E}">
        <p14:creationId xmlns:p14="http://schemas.microsoft.com/office/powerpoint/2010/main" val="321340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13</a:t>
            </a:fld>
            <a:endParaRPr lang="en-CA"/>
          </a:p>
        </p:txBody>
      </p:sp>
    </p:spTree>
    <p:extLst>
      <p:ext uri="{BB962C8B-B14F-4D97-AF65-F5344CB8AC3E}">
        <p14:creationId xmlns:p14="http://schemas.microsoft.com/office/powerpoint/2010/main" val="2777743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30 Key Informant interviews</a:t>
            </a:r>
          </a:p>
          <a:p>
            <a:pPr marL="171450" indent="-171450">
              <a:buFontTx/>
              <a:buChar char="-"/>
            </a:pPr>
            <a:r>
              <a:rPr lang="en-CA" dirty="0"/>
              <a:t>We will begin with these interviews, asap. </a:t>
            </a:r>
          </a:p>
          <a:p>
            <a:pPr marL="171450" indent="-171450">
              <a:buFontTx/>
              <a:buChar char="-"/>
            </a:pPr>
            <a:r>
              <a:rPr lang="en-CA" dirty="0"/>
              <a:t>Over skype/video conference</a:t>
            </a:r>
          </a:p>
          <a:p>
            <a:pPr marL="171450" indent="-171450">
              <a:buFontTx/>
              <a:buChar char="-"/>
            </a:pPr>
            <a:r>
              <a:rPr lang="en-CA" dirty="0"/>
              <a:t>Profile: (</a:t>
            </a:r>
            <a:r>
              <a:rPr lang="en-CA" dirty="0" err="1"/>
              <a:t>i</a:t>
            </a:r>
            <a:r>
              <a:rPr lang="en-CA" dirty="0"/>
              <a:t>) representatives of NGOs working with migrant and refugee women (ii) NGOs working in prevention and support for survivors of GBV (iii) policy makers in areas of immigration and asylum, women’s rights and gender equality, health and prevention of GBV</a:t>
            </a:r>
          </a:p>
          <a:p>
            <a:r>
              <a:rPr lang="en-CA" dirty="0"/>
              <a:t>100 interviews with migrant and refugee women (20-25 in each region)</a:t>
            </a:r>
          </a:p>
          <a:p>
            <a:pPr marL="171450" indent="-171450">
              <a:buFontTx/>
              <a:buChar char="-"/>
            </a:pPr>
            <a:r>
              <a:rPr lang="en-CA" dirty="0"/>
              <a:t>In person, by RA or postdoc. Beginning in fall (?)</a:t>
            </a:r>
          </a:p>
          <a:p>
            <a:pPr marL="171450" indent="-171450">
              <a:buFontTx/>
              <a:buChar char="-"/>
            </a:pPr>
            <a:r>
              <a:rPr lang="en-CA" dirty="0"/>
              <a:t>Recruited with the help of community partners</a:t>
            </a:r>
          </a:p>
          <a:p>
            <a:pPr marL="171450" indent="-171450">
              <a:buFontTx/>
              <a:buChar char="-"/>
            </a:pPr>
            <a:r>
              <a:rPr lang="en-CA" dirty="0"/>
              <a:t>People who have come to Canada in last 10 years and are interesting in participating in interview. This means they would like to share their experienced of GBV, their beliefs and opinions etc.</a:t>
            </a:r>
          </a:p>
          <a:p>
            <a:pPr marL="171450" indent="-171450">
              <a:buFontTx/>
              <a:buChar char="-"/>
            </a:pPr>
            <a:r>
              <a:rPr lang="en-CA" dirty="0"/>
              <a:t>We define migrant broadly –not limited to those with legal status</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14</a:t>
            </a:fld>
            <a:endParaRPr lang="en-CA"/>
          </a:p>
        </p:txBody>
      </p:sp>
    </p:spTree>
    <p:extLst>
      <p:ext uri="{BB962C8B-B14F-4D97-AF65-F5344CB8AC3E}">
        <p14:creationId xmlns:p14="http://schemas.microsoft.com/office/powerpoint/2010/main" val="175143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15</a:t>
            </a:fld>
            <a:endParaRPr lang="en-CA"/>
          </a:p>
        </p:txBody>
      </p:sp>
    </p:spTree>
    <p:extLst>
      <p:ext uri="{BB962C8B-B14F-4D97-AF65-F5344CB8AC3E}">
        <p14:creationId xmlns:p14="http://schemas.microsoft.com/office/powerpoint/2010/main" val="247631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17</a:t>
            </a:fld>
            <a:endParaRPr lang="en-CA"/>
          </a:p>
        </p:txBody>
      </p:sp>
    </p:spTree>
    <p:extLst>
      <p:ext uri="{BB962C8B-B14F-4D97-AF65-F5344CB8AC3E}">
        <p14:creationId xmlns:p14="http://schemas.microsoft.com/office/powerpoint/2010/main" val="157718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18</a:t>
            </a:fld>
            <a:endParaRPr lang="en-CA"/>
          </a:p>
        </p:txBody>
      </p:sp>
    </p:spTree>
    <p:extLst>
      <p:ext uri="{BB962C8B-B14F-4D97-AF65-F5344CB8AC3E}">
        <p14:creationId xmlns:p14="http://schemas.microsoft.com/office/powerpoint/2010/main" val="373851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Questions / Comments</a:t>
            </a:r>
          </a:p>
        </p:txBody>
      </p:sp>
      <p:sp>
        <p:nvSpPr>
          <p:cNvPr id="4" name="Slide Number Placeholder 3"/>
          <p:cNvSpPr>
            <a:spLocks noGrp="1"/>
          </p:cNvSpPr>
          <p:nvPr>
            <p:ph type="sldNum" sz="quarter" idx="5"/>
          </p:nvPr>
        </p:nvSpPr>
        <p:spPr/>
        <p:txBody>
          <a:bodyPr/>
          <a:lstStyle/>
          <a:p>
            <a:fld id="{DF5E8C1D-E3C5-4BFA-BB27-C5D3C005EAAD}" type="slidenum">
              <a:rPr lang="en-CA" smtClean="0"/>
              <a:t>19</a:t>
            </a:fld>
            <a:endParaRPr lang="en-CA"/>
          </a:p>
        </p:txBody>
      </p:sp>
    </p:spTree>
    <p:extLst>
      <p:ext uri="{BB962C8B-B14F-4D97-AF65-F5344CB8AC3E}">
        <p14:creationId xmlns:p14="http://schemas.microsoft.com/office/powerpoint/2010/main" val="411643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20</a:t>
            </a:fld>
            <a:endParaRPr lang="en-CA"/>
          </a:p>
        </p:txBody>
      </p:sp>
    </p:spTree>
    <p:extLst>
      <p:ext uri="{BB962C8B-B14F-4D97-AF65-F5344CB8AC3E}">
        <p14:creationId xmlns:p14="http://schemas.microsoft.com/office/powerpoint/2010/main" val="415744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Marion will be filling</a:t>
            </a:r>
            <a:r>
              <a:rPr lang="en-CA" baseline="0" dirty="0"/>
              <a:t> in for Deepa Mattoo today.</a:t>
            </a:r>
          </a:p>
          <a:p>
            <a:r>
              <a:rPr lang="en-CA" dirty="0"/>
              <a:t>Regrets:</a:t>
            </a:r>
          </a:p>
          <a:p>
            <a:endParaRPr lang="en-CA" dirty="0"/>
          </a:p>
          <a:p>
            <a:r>
              <a:rPr lang="en-CA" dirty="0"/>
              <a:t>Kathryn Bates-Khan, YMCA Centre for Immigrant Programs</a:t>
            </a:r>
          </a:p>
          <a:p>
            <a:r>
              <a:rPr lang="en-CA" dirty="0"/>
              <a:t>Project Manager at YMCA Centre for Immigrant Programs and leads the Gender Based Violence</a:t>
            </a:r>
            <a:r>
              <a:rPr lang="en-CA" baseline="0" dirty="0"/>
              <a:t> Prevention Project</a:t>
            </a:r>
            <a:endParaRPr lang="en-CA" dirty="0"/>
          </a:p>
          <a:p>
            <a:endParaRPr lang="en-CA" dirty="0"/>
          </a:p>
          <a:p>
            <a:r>
              <a:rPr lang="en-CA" dirty="0"/>
              <a:t>Amanda Dale, Feminist Alliance of International Action</a:t>
            </a:r>
          </a:p>
          <a:p>
            <a:r>
              <a:rPr lang="en-CA" sz="1200" b="0" i="0" kern="1200" dirty="0">
                <a:solidFill>
                  <a:schemeClr val="tx1"/>
                </a:solidFill>
                <a:effectLst/>
                <a:latin typeface="+mn-lt"/>
                <a:ea typeface="+mn-ea"/>
                <a:cs typeface="+mn-cs"/>
              </a:rPr>
              <a:t>Best known for her tenure as the Executive Director of the Barbra </a:t>
            </a:r>
            <a:r>
              <a:rPr lang="en-CA" sz="1200" b="0" i="0" kern="1200" dirty="0" err="1">
                <a:solidFill>
                  <a:schemeClr val="tx1"/>
                </a:solidFill>
                <a:effectLst/>
                <a:latin typeface="+mn-lt"/>
                <a:ea typeface="+mn-ea"/>
                <a:cs typeface="+mn-cs"/>
              </a:rPr>
              <a:t>Schlifer</a:t>
            </a:r>
            <a:r>
              <a:rPr lang="en-CA" sz="1200" b="0" i="0" kern="1200" dirty="0">
                <a:solidFill>
                  <a:schemeClr val="tx1"/>
                </a:solidFill>
                <a:effectLst/>
                <a:latin typeface="+mn-lt"/>
                <a:ea typeface="+mn-ea"/>
                <a:cs typeface="+mn-cs"/>
              </a:rPr>
              <a:t> Clinic, Amanda Dale is an international human rights scholar, with a specialization in women’s human rights. She is a recognized spokesperson and expert in women’s rights and violence against women. Amanda has over 30 years’ experience working in international, multicultural, urban, and remote contexts.</a:t>
            </a:r>
            <a:endParaRPr lang="en-CA" dirty="0"/>
          </a:p>
          <a:p>
            <a:endParaRPr lang="en-CA" dirty="0"/>
          </a:p>
          <a:p>
            <a:r>
              <a:rPr lang="en-CA" dirty="0"/>
              <a:t>Robin Mason, Women’s College Research Institute</a:t>
            </a:r>
          </a:p>
          <a:p>
            <a:r>
              <a:rPr lang="en-CA" sz="1200" b="0" i="0" kern="1200" dirty="0">
                <a:solidFill>
                  <a:schemeClr val="tx1"/>
                </a:solidFill>
                <a:effectLst/>
                <a:latin typeface="+mn-lt"/>
                <a:ea typeface="+mn-ea"/>
                <a:cs typeface="+mn-cs"/>
              </a:rPr>
              <a:t>For nearly 20 years, Robin Mason, PhD, has worked to increase knowledge about the health impacts and how to provide appropriate, sensitive care to those who have been physically or psychologically abused by their spouse or partner.  </a:t>
            </a:r>
            <a:endParaRPr lang="en-CA" dirty="0"/>
          </a:p>
          <a:p>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4</a:t>
            </a:fld>
            <a:endParaRPr lang="en-CA"/>
          </a:p>
        </p:txBody>
      </p:sp>
    </p:spTree>
    <p:extLst>
      <p:ext uri="{BB962C8B-B14F-4D97-AF65-F5344CB8AC3E}">
        <p14:creationId xmlns:p14="http://schemas.microsoft.com/office/powerpoint/2010/main" val="378524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tendency to compartmentalize in research on SGBV and migration e.g. to focus specifically on SGBV as cause of forced migration, linked to refugees, or to consider other specific forms of violence such as domestic violence, or FGM. This leads to overlooking some of the many other forms of SGBV against migrants or linked to migration and also failing to make the links between different forms of SGBV against migrants, and the structural and systemic inequalities which may underlie them. There is also an issue of attributing SGBV against migrants and refugees in their country of destination to “cultural differences”, and thus paying less attention to structural and systemic factors which may render migrants vulnerable to certain forms of SGBV.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5</a:t>
            </a:fld>
            <a:endParaRPr lang="en-CA"/>
          </a:p>
        </p:txBody>
      </p:sp>
    </p:spTree>
    <p:extLst>
      <p:ext uri="{BB962C8B-B14F-4D97-AF65-F5344CB8AC3E}">
        <p14:creationId xmlns:p14="http://schemas.microsoft.com/office/powerpoint/2010/main" val="176883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SGBV has been discussed as a cause of forced migration both through studies of violence during conflicts which has forced women to flee (with a focus on rape and sexual violence in war), and to a somewhat lesser extent looking at gender-related forms of persecution such as forced marriage, domestic violence for which women have migrated to claim asylum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Findings across various national asylum systems show that even when gender is formally integrated into asylum law (through the EU Asylum Directives for example), there are barriers to women making claims on these grounds. The reluctance to consider women’s experiences of violence or persecution as “political” persists, particularly with regard to issues such as domestic violence. And women face serious obstacles and problems in making their claims such as the difficulties in talking about SGBV during asylum interviews etc. Perhaps the  most difficult problem is the burden of proof and the difficulty of providing evidence to support women’s claims of violence during the RSD process (Singer,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 recent body of research emerging on the impacts of the securitization of borders, showing how increased border controls and harsher visa regimes act to increase the insecurities of those trying to cross them, making journeys longer, more dangerous and more expensive.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Transactional sex is commonplace around migrant and refugee routes and camps, and may become part of a strategy of survival for migrant women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body of research has focused on migrant and refugee reception conditions and the ways in which this might contribute to women’s vulnerability to SGBV. Inadequate reception conditions for migrants have been shown to pose problems of insecurity for women, with a lack of safe and sanitary accommodation, access to health services or psychological support</a:t>
            </a:r>
          </a:p>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6</a:t>
            </a:fld>
            <a:endParaRPr lang="en-CA"/>
          </a:p>
        </p:txBody>
      </p:sp>
    </p:spTree>
    <p:extLst>
      <p:ext uri="{BB962C8B-B14F-4D97-AF65-F5344CB8AC3E}">
        <p14:creationId xmlns:p14="http://schemas.microsoft.com/office/powerpoint/2010/main" val="378648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pPr marL="228600" indent="-228600">
              <a:buAutoNum type="arabicPeriod"/>
            </a:pPr>
            <a:r>
              <a:rPr lang="en-CA" dirty="0"/>
              <a:t>Selecting participants and ensuring we have variable identities</a:t>
            </a:r>
          </a:p>
          <a:p>
            <a:pPr marL="228600" indent="-228600">
              <a:buAutoNum type="arabicPeriod"/>
            </a:pPr>
            <a:r>
              <a:rPr lang="en-CA" dirty="0"/>
              <a:t>Analysis of experiences</a:t>
            </a:r>
          </a:p>
          <a:p>
            <a:pPr marL="228600" indent="-228600">
              <a:buAutoNum type="arabicPeriod"/>
            </a:pPr>
            <a:r>
              <a:rPr lang="en-CA" dirty="0"/>
              <a:t>Analysis of narratives of laws and policies</a:t>
            </a:r>
          </a:p>
          <a:p>
            <a:pPr marL="228600" indent="-228600">
              <a:buAutoNum type="arabicPeriod"/>
            </a:pPr>
            <a:r>
              <a:rPr lang="en-CA" dirty="0"/>
              <a:t>Constructing research instruments and asking questions that will be meaningful to different identities</a:t>
            </a:r>
          </a:p>
          <a:p>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7</a:t>
            </a:fld>
            <a:endParaRPr lang="en-CA"/>
          </a:p>
        </p:txBody>
      </p:sp>
    </p:spTree>
    <p:extLst>
      <p:ext uri="{BB962C8B-B14F-4D97-AF65-F5344CB8AC3E}">
        <p14:creationId xmlns:p14="http://schemas.microsoft.com/office/powerpoint/2010/main" val="293371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France (Dr. Jane Freedman), Canada (Dr. </a:t>
            </a:r>
            <a:r>
              <a:rPr lang="en-CA" sz="1200" kern="1200" dirty="0" err="1">
                <a:solidFill>
                  <a:schemeClr val="tx1"/>
                </a:solidFill>
                <a:effectLst/>
                <a:latin typeface="+mn-lt"/>
                <a:ea typeface="+mn-ea"/>
                <a:cs typeface="+mn-cs"/>
              </a:rPr>
              <a:t>Evangelia</a:t>
            </a:r>
            <a:r>
              <a:rPr lang="en-CA" sz="1200" kern="1200" dirty="0">
                <a:solidFill>
                  <a:schemeClr val="tx1"/>
                </a:solidFill>
                <a:effectLst/>
                <a:latin typeface="+mn-lt"/>
                <a:ea typeface="+mn-ea"/>
                <a:cs typeface="+mn-cs"/>
              </a:rPr>
              <a:t> Tastsoglou), Czech Republic (Dr. Gabriela </a:t>
            </a:r>
            <a:r>
              <a:rPr lang="en-CA" sz="1200" kern="1200" dirty="0" err="1">
                <a:solidFill>
                  <a:schemeClr val="tx1"/>
                </a:solidFill>
                <a:effectLst/>
                <a:latin typeface="+mn-lt"/>
                <a:ea typeface="+mn-ea"/>
                <a:cs typeface="+mn-cs"/>
              </a:rPr>
              <a:t>Volfova</a:t>
            </a:r>
            <a:r>
              <a:rPr lang="en-CA" sz="1200" kern="1200" dirty="0">
                <a:solidFill>
                  <a:schemeClr val="tx1"/>
                </a:solidFill>
                <a:effectLst/>
                <a:latin typeface="+mn-lt"/>
                <a:ea typeface="+mn-ea"/>
                <a:cs typeface="+mn-cs"/>
              </a:rPr>
              <a:t>), Ireland (Dr. Niamh Reilly),  Austria (Dr. </a:t>
            </a:r>
            <a:r>
              <a:rPr lang="en-CA" sz="1200" kern="1200" dirty="0" err="1">
                <a:solidFill>
                  <a:schemeClr val="tx1"/>
                </a:solidFill>
                <a:effectLst/>
                <a:latin typeface="+mn-lt"/>
                <a:ea typeface="+mn-ea"/>
                <a:cs typeface="+mn-cs"/>
              </a:rPr>
              <a:t>Sieglinde</a:t>
            </a:r>
            <a:r>
              <a:rPr lang="en-CA" sz="1200" kern="1200" dirty="0">
                <a:solidFill>
                  <a:schemeClr val="tx1"/>
                </a:solidFill>
                <a:effectLst/>
                <a:latin typeface="+mn-lt"/>
                <a:ea typeface="+mn-ea"/>
                <a:cs typeface="+mn-cs"/>
              </a:rPr>
              <a:t> Rosenberger), Norway (Dr. Magnum </a:t>
            </a:r>
            <a:r>
              <a:rPr lang="en-CA" sz="1200" kern="1200" dirty="0" err="1">
                <a:solidFill>
                  <a:schemeClr val="tx1"/>
                </a:solidFill>
                <a:effectLst/>
                <a:latin typeface="+mn-lt"/>
                <a:ea typeface="+mn-ea"/>
                <a:cs typeface="+mn-cs"/>
              </a:rPr>
              <a:t>Bjornholt</a:t>
            </a:r>
            <a:r>
              <a:rPr lang="en-CA" sz="1200" kern="1200" dirty="0">
                <a:solidFill>
                  <a:schemeClr val="tx1"/>
                </a:solidFill>
                <a:effectLst/>
                <a:latin typeface="+mn-lt"/>
                <a:ea typeface="+mn-ea"/>
                <a:cs typeface="+mn-cs"/>
              </a:rPr>
              <a:t>), and Israel (Dr. Ruth </a:t>
            </a:r>
            <a:r>
              <a:rPr lang="en-CA" sz="1200" kern="1200" dirty="0" err="1">
                <a:solidFill>
                  <a:schemeClr val="tx1"/>
                </a:solidFill>
                <a:effectLst/>
                <a:latin typeface="+mn-lt"/>
                <a:ea typeface="+mn-ea"/>
                <a:cs typeface="+mn-cs"/>
              </a:rPr>
              <a:t>Halperin</a:t>
            </a:r>
            <a:r>
              <a:rPr lang="en-CA" sz="1200" kern="1200" dirty="0">
                <a:solidFill>
                  <a:schemeClr val="tx1"/>
                </a:solidFill>
                <a:effectLst/>
                <a:latin typeface="+mn-lt"/>
                <a:ea typeface="+mn-ea"/>
                <a:cs typeface="+mn-cs"/>
              </a:rPr>
              <a:t> </a:t>
            </a:r>
            <a:r>
              <a:rPr lang="en-CA" sz="1200" kern="1200" dirty="0" err="1">
                <a:solidFill>
                  <a:schemeClr val="tx1"/>
                </a:solidFill>
                <a:effectLst/>
                <a:latin typeface="+mn-lt"/>
                <a:ea typeface="+mn-ea"/>
                <a:cs typeface="+mn-cs"/>
              </a:rPr>
              <a:t>Kaddari</a:t>
            </a:r>
            <a:r>
              <a:rPr lang="en-CA" sz="1200" kern="1200" dirty="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8</a:t>
            </a:fld>
            <a:endParaRPr lang="en-CA"/>
          </a:p>
        </p:txBody>
      </p:sp>
    </p:spTree>
    <p:extLst>
      <p:ext uri="{BB962C8B-B14F-4D97-AF65-F5344CB8AC3E}">
        <p14:creationId xmlns:p14="http://schemas.microsoft.com/office/powerpoint/2010/main" val="326653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We can mobilize the concept of women and gender to better understand how normative ideas of femininity and masculinity impinge on migrant women’s wellbeing. We can also think about the concept of women -not to signify a coherent group or essentialist category -but in a way that recognizes individuals positioned as </a:t>
            </a:r>
            <a:r>
              <a:rPr lang="en-CA" sz="1200" i="1" kern="1200" dirty="0">
                <a:solidFill>
                  <a:schemeClr val="tx1"/>
                </a:solidFill>
                <a:effectLst/>
                <a:latin typeface="+mn-lt"/>
                <a:ea typeface="+mn-ea"/>
                <a:cs typeface="+mn-cs"/>
              </a:rPr>
              <a:t>women</a:t>
            </a:r>
            <a:r>
              <a:rPr lang="en-CA" sz="1200" kern="1200" dirty="0">
                <a:solidFill>
                  <a:schemeClr val="tx1"/>
                </a:solidFill>
                <a:effectLst/>
                <a:latin typeface="+mn-lt"/>
                <a:ea typeface="+mn-ea"/>
                <a:cs typeface="+mn-cs"/>
              </a:rPr>
              <a:t>, what Young (1994) refers to as a “serial collectivity”</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Women are oppressed as women. Think about how dominant forms of masculinity and femininity impinge on migrant women’s experiences, but also how women contest, negotiate, and refashion gendered norms</a:t>
            </a:r>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10</a:t>
            </a:fld>
            <a:endParaRPr lang="en-CA"/>
          </a:p>
        </p:txBody>
      </p:sp>
    </p:spTree>
    <p:extLst>
      <p:ext uri="{BB962C8B-B14F-4D97-AF65-F5344CB8AC3E}">
        <p14:creationId xmlns:p14="http://schemas.microsoft.com/office/powerpoint/2010/main" val="159960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F5E8C1D-E3C5-4BFA-BB27-C5D3C005EAAD}" type="slidenum">
              <a:rPr lang="en-CA" smtClean="0"/>
              <a:t>11</a:t>
            </a:fld>
            <a:endParaRPr lang="en-CA"/>
          </a:p>
        </p:txBody>
      </p:sp>
    </p:spTree>
    <p:extLst>
      <p:ext uri="{BB962C8B-B14F-4D97-AF65-F5344CB8AC3E}">
        <p14:creationId xmlns:p14="http://schemas.microsoft.com/office/powerpoint/2010/main" val="88131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5E8C1D-E3C5-4BFA-BB27-C5D3C005EAAD}" type="slidenum">
              <a:rPr lang="en-CA" smtClean="0"/>
              <a:t>12</a:t>
            </a:fld>
            <a:endParaRPr lang="en-CA"/>
          </a:p>
        </p:txBody>
      </p:sp>
    </p:spTree>
    <p:extLst>
      <p:ext uri="{BB962C8B-B14F-4D97-AF65-F5344CB8AC3E}">
        <p14:creationId xmlns:p14="http://schemas.microsoft.com/office/powerpoint/2010/main" val="1810278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3516AEA-5C55-4E59-B044-F1F5C5FFC228}" type="datetimeFigureOut">
              <a:rPr lang="en-CA" smtClean="0"/>
              <a:t>02/08/2019</a:t>
            </a:fld>
            <a:endParaRPr lang="en-CA"/>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CA"/>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A32649A-AE78-4269-B744-3312083C732C}" type="slidenum">
              <a:rPr lang="en-CA" smtClean="0"/>
              <a:t>‹#›</a:t>
            </a:fld>
            <a:endParaRPr lang="en-CA"/>
          </a:p>
        </p:txBody>
      </p:sp>
      <p:pic>
        <p:nvPicPr>
          <p:cNvPr id="5" name="Picture 4">
            <a:extLst>
              <a:ext uri="{FF2B5EF4-FFF2-40B4-BE49-F238E27FC236}">
                <a16:creationId xmlns:a16="http://schemas.microsoft.com/office/drawing/2014/main" id="{75DDBEDC-3512-4C03-8B5A-4A11A3EE15D3}"/>
              </a:ext>
            </a:extLst>
          </p:cNvPr>
          <p:cNvPicPr>
            <a:picLocks noChangeAspect="1"/>
          </p:cNvPicPr>
          <p:nvPr userDrawn="1"/>
        </p:nvPicPr>
        <p:blipFill>
          <a:blip r:embed="rId2"/>
          <a:stretch>
            <a:fillRect/>
          </a:stretch>
        </p:blipFill>
        <p:spPr>
          <a:xfrm>
            <a:off x="6814862" y="0"/>
            <a:ext cx="5377138" cy="1292464"/>
          </a:xfrm>
          <a:prstGeom prst="rect">
            <a:avLst/>
          </a:prstGeom>
        </p:spPr>
      </p:pic>
    </p:spTree>
    <p:extLst>
      <p:ext uri="{BB962C8B-B14F-4D97-AF65-F5344CB8AC3E}">
        <p14:creationId xmlns:p14="http://schemas.microsoft.com/office/powerpoint/2010/main" val="233217646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02/08/2019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149351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02/08/2019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3488004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516AEA-5C55-4E59-B044-F1F5C5FFC228}" type="datetimeFigureOut">
              <a:rPr lang="en-CA" smtClean="0"/>
              <a:t>02/08/2019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pic>
        <p:nvPicPr>
          <p:cNvPr id="8" name="Picture 7">
            <a:extLst>
              <a:ext uri="{FF2B5EF4-FFF2-40B4-BE49-F238E27FC236}">
                <a16:creationId xmlns:a16="http://schemas.microsoft.com/office/drawing/2014/main" id="{EBD0CDCE-3D82-447A-A8E3-4247F500F621}"/>
              </a:ext>
            </a:extLst>
          </p:cNvPr>
          <p:cNvPicPr>
            <a:picLocks noChangeAspect="1"/>
          </p:cNvPicPr>
          <p:nvPr userDrawn="1"/>
        </p:nvPicPr>
        <p:blipFill>
          <a:blip r:embed="rId2"/>
          <a:stretch>
            <a:fillRect/>
          </a:stretch>
        </p:blipFill>
        <p:spPr>
          <a:xfrm>
            <a:off x="6816436" y="5561219"/>
            <a:ext cx="5375564" cy="1288282"/>
          </a:xfrm>
          <a:prstGeom prst="rect">
            <a:avLst/>
          </a:prstGeom>
        </p:spPr>
      </p:pic>
    </p:spTree>
    <p:extLst>
      <p:ext uri="{BB962C8B-B14F-4D97-AF65-F5344CB8AC3E}">
        <p14:creationId xmlns:p14="http://schemas.microsoft.com/office/powerpoint/2010/main" val="63755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516AEA-5C55-4E59-B044-F1F5C5FFC228}" type="datetimeFigureOut">
              <a:rPr lang="en-CA" smtClean="0"/>
              <a:t>02/08/2019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33754583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516AEA-5C55-4E59-B044-F1F5C5FFC228}" type="datetimeFigureOut">
              <a:rPr lang="en-CA" smtClean="0"/>
              <a:t>02/08/2019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A32649A-AE78-4269-B744-3312083C732C}" type="slidenum">
              <a:rPr lang="en-CA" smtClean="0"/>
              <a:t>‹#›</a:t>
            </a:fld>
            <a:endParaRPr lang="en-CA"/>
          </a:p>
        </p:txBody>
      </p:sp>
      <p:pic>
        <p:nvPicPr>
          <p:cNvPr id="8" name="Picture 7">
            <a:extLst>
              <a:ext uri="{FF2B5EF4-FFF2-40B4-BE49-F238E27FC236}">
                <a16:creationId xmlns:a16="http://schemas.microsoft.com/office/drawing/2014/main" id="{0E1A0DF3-9B10-4CD6-95DB-C6F7BEA81F46}"/>
              </a:ext>
            </a:extLst>
          </p:cNvPr>
          <p:cNvPicPr>
            <a:picLocks noChangeAspect="1"/>
          </p:cNvPicPr>
          <p:nvPr userDrawn="1"/>
        </p:nvPicPr>
        <p:blipFill>
          <a:blip r:embed="rId2"/>
          <a:stretch>
            <a:fillRect/>
          </a:stretch>
        </p:blipFill>
        <p:spPr>
          <a:xfrm>
            <a:off x="6814862" y="5565536"/>
            <a:ext cx="5377138" cy="1292464"/>
          </a:xfrm>
          <a:prstGeom prst="rect">
            <a:avLst/>
          </a:prstGeom>
        </p:spPr>
      </p:pic>
    </p:spTree>
    <p:extLst>
      <p:ext uri="{BB962C8B-B14F-4D97-AF65-F5344CB8AC3E}">
        <p14:creationId xmlns:p14="http://schemas.microsoft.com/office/powerpoint/2010/main" val="226314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516AEA-5C55-4E59-B044-F1F5C5FFC228}" type="datetimeFigureOut">
              <a:rPr lang="en-CA" smtClean="0"/>
              <a:t>02/08/2019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344682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516AEA-5C55-4E59-B044-F1F5C5FFC228}" type="datetimeFigureOut">
              <a:rPr lang="en-CA" smtClean="0"/>
              <a:t>02/08/2019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29194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16AEA-5C55-4E59-B044-F1F5C5FFC228}" type="datetimeFigureOut">
              <a:rPr lang="en-CA" smtClean="0"/>
              <a:t>02/08/2019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A32649A-AE78-4269-B744-3312083C732C}" type="slidenum">
              <a:rPr lang="en-CA" smtClean="0"/>
              <a:t>‹#›</a:t>
            </a:fld>
            <a:endParaRPr lang="en-CA"/>
          </a:p>
        </p:txBody>
      </p:sp>
    </p:spTree>
    <p:extLst>
      <p:ext uri="{BB962C8B-B14F-4D97-AF65-F5344CB8AC3E}">
        <p14:creationId xmlns:p14="http://schemas.microsoft.com/office/powerpoint/2010/main" val="283412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33516AEA-5C55-4E59-B044-F1F5C5FFC228}" type="datetimeFigureOut">
              <a:rPr lang="en-CA" smtClean="0"/>
              <a:t>02/08/2019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406078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3516AEA-5C55-4E59-B044-F1F5C5FFC228}" type="datetimeFigureOut">
              <a:rPr lang="en-CA" smtClean="0"/>
              <a:t>02/08/2019</a:t>
            </a:fld>
            <a:endParaRPr lang="en-CA"/>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CA"/>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38507079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3516AEA-5C55-4E59-B044-F1F5C5FFC228}" type="datetimeFigureOut">
              <a:rPr lang="en-CA" smtClean="0"/>
              <a:t>02/08/2019</a:t>
            </a:fld>
            <a:endParaRPr lang="en-CA"/>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CA"/>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A32649A-AE78-4269-B744-3312083C732C}" type="slidenum">
              <a:rPr lang="en-CA" smtClean="0"/>
              <a:t>‹#›</a:t>
            </a:fld>
            <a:endParaRPr lang="en-CA"/>
          </a:p>
        </p:txBody>
      </p:sp>
    </p:spTree>
    <p:extLst>
      <p:ext uri="{BB962C8B-B14F-4D97-AF65-F5344CB8AC3E}">
        <p14:creationId xmlns:p14="http://schemas.microsoft.com/office/powerpoint/2010/main" val="259224399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FE3A7B-DDFF-4F81-8AAE-11D96D138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825ADD-F95C-4747-9B41-5DB21C28E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91A8E-B2BA-467D-BB87-8CFBFB13A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7D7BFF-011E-45DB-8525-FA57BA31E3D2}"/>
              </a:ext>
            </a:extLst>
          </p:cNvPr>
          <p:cNvSpPr>
            <a:spLocks noGrp="1"/>
          </p:cNvSpPr>
          <p:nvPr>
            <p:ph type="subTitle" idx="1"/>
          </p:nvPr>
        </p:nvSpPr>
        <p:spPr>
          <a:xfrm>
            <a:off x="1667504" y="4064972"/>
            <a:ext cx="9607159" cy="1476235"/>
          </a:xfrm>
        </p:spPr>
        <p:txBody>
          <a:bodyPr>
            <a:normAutofit/>
          </a:bodyPr>
          <a:lstStyle/>
          <a:p>
            <a:pPr algn="ctr"/>
            <a:endParaRPr lang="en-CA" sz="2600" dirty="0">
              <a:solidFill>
                <a:srgbClr val="FFFFFF"/>
              </a:solidFill>
            </a:endParaRPr>
          </a:p>
        </p:txBody>
      </p:sp>
      <p:sp>
        <p:nvSpPr>
          <p:cNvPr id="2" name="Title 1">
            <a:extLst>
              <a:ext uri="{FF2B5EF4-FFF2-40B4-BE49-F238E27FC236}">
                <a16:creationId xmlns:a16="http://schemas.microsoft.com/office/drawing/2014/main" id="{AA4D2F92-AA08-4A27-BAD3-588B2066D050}"/>
              </a:ext>
            </a:extLst>
          </p:cNvPr>
          <p:cNvSpPr>
            <a:spLocks noGrp="1"/>
          </p:cNvSpPr>
          <p:nvPr>
            <p:ph type="ctrTitle"/>
          </p:nvPr>
        </p:nvSpPr>
        <p:spPr>
          <a:xfrm>
            <a:off x="1292419" y="963809"/>
            <a:ext cx="9607159" cy="3643360"/>
          </a:xfrm>
        </p:spPr>
        <p:txBody>
          <a:bodyPr>
            <a:normAutofit/>
          </a:bodyPr>
          <a:lstStyle/>
          <a:p>
            <a:pPr algn="ctr"/>
            <a:r>
              <a:rPr lang="en-CA" sz="6100" dirty="0"/>
              <a:t>Violence Against Migrants and Refugees: Analyzing Causes and Effective Policy Response</a:t>
            </a:r>
          </a:p>
        </p:txBody>
      </p:sp>
      <p:pic>
        <p:nvPicPr>
          <p:cNvPr id="5" name="Picture 4">
            <a:extLst>
              <a:ext uri="{FF2B5EF4-FFF2-40B4-BE49-F238E27FC236}">
                <a16:creationId xmlns:a16="http://schemas.microsoft.com/office/drawing/2014/main" id="{18D84A4F-2989-473E-8C19-A1B7D5483522}"/>
              </a:ext>
            </a:extLst>
          </p:cNvPr>
          <p:cNvPicPr>
            <a:picLocks noChangeAspect="1"/>
          </p:cNvPicPr>
          <p:nvPr/>
        </p:nvPicPr>
        <p:blipFill>
          <a:blip r:embed="rId2"/>
          <a:stretch>
            <a:fillRect/>
          </a:stretch>
        </p:blipFill>
        <p:spPr>
          <a:xfrm>
            <a:off x="3782514" y="5607277"/>
            <a:ext cx="5377138" cy="1292464"/>
          </a:xfrm>
          <a:prstGeom prst="rect">
            <a:avLst/>
          </a:prstGeom>
        </p:spPr>
      </p:pic>
    </p:spTree>
    <p:extLst>
      <p:ext uri="{BB962C8B-B14F-4D97-AF65-F5344CB8AC3E}">
        <p14:creationId xmlns:p14="http://schemas.microsoft.com/office/powerpoint/2010/main" val="126892549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Women as active agents</a:t>
            </a:r>
          </a:p>
        </p:txBody>
      </p:sp>
      <p:sp>
        <p:nvSpPr>
          <p:cNvPr id="3" name="Content Placeholder 2"/>
          <p:cNvSpPr>
            <a:spLocks noGrp="1"/>
          </p:cNvSpPr>
          <p:nvPr>
            <p:ph idx="1"/>
          </p:nvPr>
        </p:nvSpPr>
        <p:spPr>
          <a:xfrm>
            <a:off x="5289791" y="1031634"/>
            <a:ext cx="6140590" cy="4746232"/>
          </a:xfrm>
        </p:spPr>
        <p:txBody>
          <a:bodyPr anchor="ctr">
            <a:normAutofit/>
          </a:bodyPr>
          <a:lstStyle/>
          <a:p>
            <a:r>
              <a:rPr lang="en-CA" dirty="0"/>
              <a:t>What are migrant and refugee’s women individual and collective strategies for protecting themselves from GBV and dealing with the consequences of trauma and violence?</a:t>
            </a:r>
          </a:p>
          <a:p>
            <a:endParaRPr lang="en-CA" dirty="0"/>
          </a:p>
          <a:p>
            <a:pPr algn="just"/>
            <a:r>
              <a:rPr lang="en-CA" b="1" dirty="0"/>
              <a:t>Women</a:t>
            </a:r>
          </a:p>
          <a:p>
            <a:pPr algn="just">
              <a:buFont typeface="Wingdings" panose="05000000000000000000" pitchFamily="2" charset="2"/>
              <a:buChar char="Ø"/>
            </a:pPr>
            <a:r>
              <a:rPr lang="en-CA" dirty="0"/>
              <a:t>Non-essentialist</a:t>
            </a:r>
          </a:p>
          <a:p>
            <a:pPr algn="just">
              <a:buFont typeface="Wingdings" panose="05000000000000000000" pitchFamily="2" charset="2"/>
              <a:buChar char="Ø"/>
            </a:pPr>
            <a:r>
              <a:rPr lang="en-CA" dirty="0"/>
              <a:t>As position of inequality</a:t>
            </a:r>
          </a:p>
        </p:txBody>
      </p:sp>
    </p:spTree>
    <p:extLst>
      <p:ext uri="{BB962C8B-B14F-4D97-AF65-F5344CB8AC3E}">
        <p14:creationId xmlns:p14="http://schemas.microsoft.com/office/powerpoint/2010/main" val="316443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783B-FEA4-4EB5-8DE9-C38A27981D07}"/>
              </a:ext>
            </a:extLst>
          </p:cNvPr>
          <p:cNvSpPr>
            <a:spLocks noGrp="1"/>
          </p:cNvSpPr>
          <p:nvPr>
            <p:ph type="title"/>
          </p:nvPr>
        </p:nvSpPr>
        <p:spPr/>
        <p:txBody>
          <a:bodyPr/>
          <a:lstStyle/>
          <a:p>
            <a:r>
              <a:rPr lang="en-CA" dirty="0"/>
              <a:t>Research Questions</a:t>
            </a:r>
          </a:p>
        </p:txBody>
      </p:sp>
      <p:sp>
        <p:nvSpPr>
          <p:cNvPr id="3" name="Content Placeholder 2">
            <a:extLst>
              <a:ext uri="{FF2B5EF4-FFF2-40B4-BE49-F238E27FC236}">
                <a16:creationId xmlns:a16="http://schemas.microsoft.com/office/drawing/2014/main" id="{5CE740B5-BD45-43B7-8F65-1954640A3084}"/>
              </a:ext>
            </a:extLst>
          </p:cNvPr>
          <p:cNvSpPr>
            <a:spLocks noGrp="1"/>
          </p:cNvSpPr>
          <p:nvPr>
            <p:ph idx="1"/>
          </p:nvPr>
        </p:nvSpPr>
        <p:spPr/>
        <p:txBody>
          <a:bodyPr>
            <a:normAutofit fontScale="77500" lnSpcReduction="20000"/>
          </a:bodyPr>
          <a:lstStyle/>
          <a:p>
            <a:pPr marL="0" indent="0">
              <a:buNone/>
            </a:pPr>
            <a:endParaRPr lang="en-CA" dirty="0"/>
          </a:p>
          <a:p>
            <a:pPr marL="514350" indent="-514350">
              <a:buAutoNum type="arabicPeriod"/>
            </a:pPr>
            <a:r>
              <a:rPr lang="en-CA" dirty="0"/>
              <a:t>How and in which ways are migrant and refugee women particularly vulnerable to GBV compared to women in the general population? </a:t>
            </a:r>
          </a:p>
          <a:p>
            <a:pPr marL="514350" indent="-514350">
              <a:buAutoNum type="arabicPeriod"/>
            </a:pPr>
            <a:r>
              <a:rPr lang="en-CA" dirty="0"/>
              <a:t>How do changing gender relations in the course of migration influence the risks of GBV? </a:t>
            </a:r>
          </a:p>
          <a:p>
            <a:pPr marL="514350" indent="-514350">
              <a:buAutoNum type="arabicPeriod"/>
            </a:pPr>
            <a:r>
              <a:rPr lang="en-CA" dirty="0"/>
              <a:t>How do intersections of discriminations and inequalities based on gender, race, ethnicity, nationality, religion, class and age, create risks of GBV? </a:t>
            </a:r>
          </a:p>
          <a:p>
            <a:pPr marL="514350" indent="-514350">
              <a:buAutoNum type="arabicPeriod"/>
            </a:pPr>
            <a:r>
              <a:rPr lang="en-CA" dirty="0"/>
              <a:t>How do immigration, asylum, and settlement policies, impact women’s risks and vulnerabilities to GBV? </a:t>
            </a:r>
          </a:p>
          <a:p>
            <a:pPr marL="514350" indent="-514350">
              <a:buFont typeface="Arial" panose="020B0604020202020204" pitchFamily="34" charset="0"/>
              <a:buAutoNum type="arabicPeriod"/>
            </a:pPr>
            <a:r>
              <a:rPr lang="en-CA" dirty="0"/>
              <a:t>Do existing health, social and legal services in host countries respond adequately to the needs of migrant and refugee women who are victims of violence? </a:t>
            </a:r>
          </a:p>
          <a:p>
            <a:pPr marL="514350" indent="-514350">
              <a:buFont typeface="Arial" panose="020B0604020202020204" pitchFamily="34" charset="0"/>
              <a:buAutoNum type="arabicPeriod"/>
            </a:pPr>
            <a:r>
              <a:rPr lang="en-CA" dirty="0"/>
              <a:t>How do migrant and refugee women protect themselves from the risks of SGBV?</a:t>
            </a:r>
          </a:p>
          <a:p>
            <a:pPr marL="514350" indent="-514350">
              <a:buFont typeface="Arial" panose="020B0604020202020204" pitchFamily="34" charset="0"/>
              <a:buAutoNum type="arabicPeriod"/>
            </a:pPr>
            <a:r>
              <a:rPr lang="en-CA" dirty="0"/>
              <a:t>Which policy changes would be effective in reducing migrant and refugee women’s risks of violence? </a:t>
            </a:r>
          </a:p>
          <a:p>
            <a:pPr marL="514350" indent="-514350">
              <a:buAutoNum type="arabicPeriod"/>
            </a:pPr>
            <a:endParaRPr lang="en-CA" dirty="0"/>
          </a:p>
          <a:p>
            <a:endParaRPr lang="en-CA" dirty="0"/>
          </a:p>
        </p:txBody>
      </p:sp>
    </p:spTree>
    <p:extLst>
      <p:ext uri="{BB962C8B-B14F-4D97-AF65-F5344CB8AC3E}">
        <p14:creationId xmlns:p14="http://schemas.microsoft.com/office/powerpoint/2010/main" val="242093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6D1297B-384A-46BA-8902-D218A1E37A83}"/>
              </a:ext>
            </a:extLst>
          </p:cNvPr>
          <p:cNvSpPr>
            <a:spLocks noGrp="1"/>
          </p:cNvSpPr>
          <p:nvPr>
            <p:ph idx="1"/>
          </p:nvPr>
        </p:nvSpPr>
        <p:spPr>
          <a:xfrm>
            <a:off x="761802" y="1199978"/>
            <a:ext cx="3363974" cy="4842930"/>
          </a:xfrm>
        </p:spPr>
        <p:txBody>
          <a:bodyPr>
            <a:normAutofit/>
          </a:bodyPr>
          <a:lstStyle/>
          <a:p>
            <a:pPr marL="0" indent="0">
              <a:buNone/>
            </a:pPr>
            <a:r>
              <a:rPr lang="en-US" sz="2000" b="1" dirty="0">
                <a:solidFill>
                  <a:schemeClr val="tx1"/>
                </a:solidFill>
              </a:rPr>
              <a:t>4 Regions</a:t>
            </a:r>
            <a:r>
              <a:rPr lang="en-US" sz="2000" dirty="0">
                <a:solidFill>
                  <a:schemeClr val="bg1"/>
                </a:solidFill>
              </a:rPr>
              <a:t>:</a:t>
            </a:r>
            <a:endParaRPr lang="en-US" sz="2000" dirty="0">
              <a:solidFill>
                <a:schemeClr val="tx1"/>
              </a:solidFill>
            </a:endParaRPr>
          </a:p>
          <a:p>
            <a:r>
              <a:rPr lang="en-US" sz="2000" dirty="0">
                <a:solidFill>
                  <a:schemeClr val="tx1"/>
                </a:solidFill>
              </a:rPr>
              <a:t>Atlantic</a:t>
            </a:r>
          </a:p>
          <a:p>
            <a:r>
              <a:rPr lang="en-US" sz="2000" dirty="0">
                <a:solidFill>
                  <a:schemeClr val="tx1"/>
                </a:solidFill>
              </a:rPr>
              <a:t>Quebec </a:t>
            </a:r>
          </a:p>
          <a:p>
            <a:r>
              <a:rPr lang="en-US" sz="2000" dirty="0">
                <a:solidFill>
                  <a:schemeClr val="tx1"/>
                </a:solidFill>
              </a:rPr>
              <a:t>Ontario</a:t>
            </a:r>
          </a:p>
          <a:p>
            <a:r>
              <a:rPr lang="en-US" sz="2000" dirty="0">
                <a:solidFill>
                  <a:schemeClr val="tx1"/>
                </a:solidFill>
              </a:rPr>
              <a:t>Western</a:t>
            </a:r>
          </a:p>
        </p:txBody>
      </p:sp>
      <p:pic>
        <p:nvPicPr>
          <p:cNvPr id="7" name="Content Placeholder 3">
            <a:extLst>
              <a:ext uri="{FF2B5EF4-FFF2-40B4-BE49-F238E27FC236}">
                <a16:creationId xmlns:a16="http://schemas.microsoft.com/office/drawing/2014/main" id="{3ACA5209-41E1-4FC9-990B-C20C5BD47FA5}"/>
              </a:ext>
            </a:extLst>
          </p:cNvPr>
          <p:cNvPicPr>
            <a:picLocks noChangeAspect="1"/>
          </p:cNvPicPr>
          <p:nvPr/>
        </p:nvPicPr>
        <p:blipFill>
          <a:blip r:embed="rId3"/>
          <a:stretch>
            <a:fillRect/>
          </a:stretch>
        </p:blipFill>
        <p:spPr>
          <a:xfrm>
            <a:off x="4310743" y="362434"/>
            <a:ext cx="7205517" cy="5151943"/>
          </a:xfrm>
          <a:prstGeom prst="rect">
            <a:avLst/>
          </a:prstGeom>
        </p:spPr>
      </p:pic>
    </p:spTree>
    <p:extLst>
      <p:ext uri="{BB962C8B-B14F-4D97-AF65-F5344CB8AC3E}">
        <p14:creationId xmlns:p14="http://schemas.microsoft.com/office/powerpoint/2010/main" val="261733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dirty="0">
                <a:solidFill>
                  <a:srgbClr val="FFFFFF"/>
                </a:solidFill>
              </a:rPr>
              <a:t>Methods</a:t>
            </a:r>
            <a:br>
              <a:rPr lang="en-CA" dirty="0">
                <a:solidFill>
                  <a:srgbClr val="FFFFFF"/>
                </a:solidFill>
              </a:rPr>
            </a:br>
            <a:br>
              <a:rPr lang="en-CA" dirty="0">
                <a:solidFill>
                  <a:srgbClr val="FFFFFF"/>
                </a:solidFill>
              </a:rPr>
            </a:br>
            <a:r>
              <a:rPr lang="en-CA" dirty="0">
                <a:solidFill>
                  <a:srgbClr val="FFFFFF"/>
                </a:solidFill>
              </a:rPr>
              <a:t>Secondary Data</a:t>
            </a:r>
          </a:p>
        </p:txBody>
      </p:sp>
      <p:sp>
        <p:nvSpPr>
          <p:cNvPr id="3" name="Content Placeholder 2"/>
          <p:cNvSpPr>
            <a:spLocks noGrp="1"/>
          </p:cNvSpPr>
          <p:nvPr>
            <p:ph idx="1"/>
          </p:nvPr>
        </p:nvSpPr>
        <p:spPr>
          <a:xfrm>
            <a:off x="5289791" y="1031634"/>
            <a:ext cx="6140590" cy="4746232"/>
          </a:xfrm>
        </p:spPr>
        <p:txBody>
          <a:bodyPr anchor="ctr">
            <a:normAutofit/>
          </a:bodyPr>
          <a:lstStyle/>
          <a:p>
            <a:pPr marL="0" indent="0">
              <a:buNone/>
            </a:pPr>
            <a:r>
              <a:rPr lang="en-CA" dirty="0"/>
              <a:t>Focus on gender, migration, GBV at regional, national, international scale</a:t>
            </a:r>
          </a:p>
          <a:p>
            <a:pPr marL="457200" lvl="1" indent="0">
              <a:buNone/>
            </a:pPr>
            <a:endParaRPr lang="en-CA" dirty="0"/>
          </a:p>
          <a:p>
            <a:pPr marL="457200" lvl="1" indent="0">
              <a:buNone/>
            </a:pPr>
            <a:endParaRPr lang="en-CA" dirty="0"/>
          </a:p>
          <a:p>
            <a:pPr marL="457200" lvl="1" indent="0">
              <a:buNone/>
            </a:pPr>
            <a:r>
              <a:rPr lang="en-CA" dirty="0"/>
              <a:t>Survey of Canada-focused academic literature </a:t>
            </a:r>
          </a:p>
          <a:p>
            <a:pPr marL="457200" lvl="1" indent="0">
              <a:buNone/>
            </a:pPr>
            <a:r>
              <a:rPr lang="en-CA" dirty="0"/>
              <a:t>Review grey literature</a:t>
            </a:r>
          </a:p>
          <a:p>
            <a:pPr marL="457200" lvl="1" indent="0">
              <a:buNone/>
            </a:pPr>
            <a:r>
              <a:rPr lang="en-CA" dirty="0"/>
              <a:t>Statistics</a:t>
            </a:r>
          </a:p>
          <a:p>
            <a:pPr marL="457200" lvl="1" indent="0">
              <a:buNone/>
            </a:pPr>
            <a:r>
              <a:rPr lang="en-CA" dirty="0"/>
              <a:t>Policy analysis </a:t>
            </a:r>
          </a:p>
          <a:p>
            <a:pPr marL="457200" lvl="1" indent="0">
              <a:buNone/>
            </a:pPr>
            <a:r>
              <a:rPr lang="en-CA" dirty="0"/>
              <a:t>NGO mapping</a:t>
            </a:r>
          </a:p>
          <a:p>
            <a:pPr lvl="1"/>
            <a:endParaRPr lang="en-CA" dirty="0"/>
          </a:p>
          <a:p>
            <a:pPr marL="457200" lvl="1" indent="0">
              <a:buNone/>
            </a:pPr>
            <a:endParaRPr lang="en-CA" dirty="0"/>
          </a:p>
        </p:txBody>
      </p:sp>
    </p:spTree>
    <p:extLst>
      <p:ext uri="{BB962C8B-B14F-4D97-AF65-F5344CB8AC3E}">
        <p14:creationId xmlns:p14="http://schemas.microsoft.com/office/powerpoint/2010/main" val="340186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6C721-B5E9-42A2-9CDB-4E264BABE954}"/>
              </a:ext>
            </a:extLst>
          </p:cNvPr>
          <p:cNvSpPr>
            <a:spLocks noGrp="1"/>
          </p:cNvSpPr>
          <p:nvPr>
            <p:ph type="title"/>
          </p:nvPr>
        </p:nvSpPr>
        <p:spPr>
          <a:xfrm>
            <a:off x="961292" y="1031634"/>
            <a:ext cx="3368431" cy="4844777"/>
          </a:xfrm>
        </p:spPr>
        <p:txBody>
          <a:bodyPr>
            <a:normAutofit/>
          </a:bodyPr>
          <a:lstStyle/>
          <a:p>
            <a:r>
              <a:rPr lang="en-CA" dirty="0">
                <a:solidFill>
                  <a:srgbClr val="FFFFFF"/>
                </a:solidFill>
              </a:rPr>
              <a:t>Methods</a:t>
            </a:r>
            <a:br>
              <a:rPr lang="en-CA" dirty="0">
                <a:solidFill>
                  <a:srgbClr val="FFFFFF"/>
                </a:solidFill>
              </a:rPr>
            </a:br>
            <a:br>
              <a:rPr lang="en-CA" dirty="0">
                <a:solidFill>
                  <a:srgbClr val="FFFFFF"/>
                </a:solidFill>
              </a:rPr>
            </a:br>
            <a:r>
              <a:rPr lang="en-CA" dirty="0">
                <a:solidFill>
                  <a:srgbClr val="FFFFFF"/>
                </a:solidFill>
              </a:rPr>
              <a:t>Primary Data</a:t>
            </a:r>
          </a:p>
        </p:txBody>
      </p:sp>
      <p:sp>
        <p:nvSpPr>
          <p:cNvPr id="3" name="Content Placeholder 2">
            <a:extLst>
              <a:ext uri="{FF2B5EF4-FFF2-40B4-BE49-F238E27FC236}">
                <a16:creationId xmlns:a16="http://schemas.microsoft.com/office/drawing/2014/main" id="{631387BE-E6B8-4601-873D-A8E2C71B6495}"/>
              </a:ext>
            </a:extLst>
          </p:cNvPr>
          <p:cNvSpPr>
            <a:spLocks noGrp="1"/>
          </p:cNvSpPr>
          <p:nvPr>
            <p:ph idx="1"/>
          </p:nvPr>
        </p:nvSpPr>
        <p:spPr>
          <a:xfrm>
            <a:off x="5289791" y="206799"/>
            <a:ext cx="6140590" cy="6304359"/>
          </a:xfrm>
        </p:spPr>
        <p:txBody>
          <a:bodyPr anchor="ctr">
            <a:normAutofit/>
          </a:bodyPr>
          <a:lstStyle/>
          <a:p>
            <a:pPr>
              <a:buFont typeface="Arial" panose="020B0604020202020204" pitchFamily="34" charset="0"/>
              <a:buChar char="•"/>
            </a:pPr>
            <a:r>
              <a:rPr lang="en-CA" dirty="0"/>
              <a:t>Key informant interviews (30)</a:t>
            </a:r>
          </a:p>
          <a:p>
            <a:pPr lvl="2">
              <a:buFont typeface="Arial" panose="020B0604020202020204" pitchFamily="34" charset="0"/>
              <a:buChar char="•"/>
            </a:pPr>
            <a:r>
              <a:rPr lang="en-CA" dirty="0"/>
              <a:t>Recruitment: through Advisory Council recommendations</a:t>
            </a:r>
          </a:p>
          <a:p>
            <a:pPr lvl="2">
              <a:buFont typeface="Arial" panose="020B0604020202020204" pitchFamily="34" charset="0"/>
              <a:buChar char="•"/>
            </a:pPr>
            <a:r>
              <a:rPr lang="en-CA" dirty="0"/>
              <a:t>Profile: (</a:t>
            </a:r>
            <a:r>
              <a:rPr lang="en-CA" dirty="0" err="1"/>
              <a:t>i</a:t>
            </a:r>
            <a:r>
              <a:rPr lang="en-CA" dirty="0"/>
              <a:t>) representatives of NGOs and community organization working with migrant and refugee women (ii) NGOs working in prevention and support for survivors of GBV (iii) policy makers in areas of immigration and asylum, women’s rights and gender equality, health and prevention of GBV  (iv) community activists [guidelines, not exclusive criteria]</a:t>
            </a:r>
          </a:p>
          <a:p>
            <a:pPr lvl="2">
              <a:buFont typeface="Arial" panose="020B0604020202020204" pitchFamily="34" charset="0"/>
              <a:buChar char="•"/>
            </a:pPr>
            <a:endParaRPr lang="en-CA" dirty="0"/>
          </a:p>
          <a:p>
            <a:pPr>
              <a:buFont typeface="Arial" panose="020B0604020202020204" pitchFamily="34" charset="0"/>
              <a:buChar char="•"/>
            </a:pPr>
            <a:r>
              <a:rPr lang="en-CA" dirty="0"/>
              <a:t>Semi-structed interviews with migrant and refugee women (100) who have arrived in Canada in the last 10 years</a:t>
            </a:r>
          </a:p>
          <a:p>
            <a:pPr>
              <a:buFont typeface="Arial" panose="020B0604020202020204" pitchFamily="34" charset="0"/>
              <a:buChar char="•"/>
            </a:pPr>
            <a:r>
              <a:rPr lang="en-CA" dirty="0"/>
              <a:t>Recruitment: </a:t>
            </a:r>
          </a:p>
          <a:p>
            <a:pPr lvl="2">
              <a:buFont typeface="Arial" panose="020B0604020202020204" pitchFamily="34" charset="0"/>
              <a:buChar char="•"/>
            </a:pPr>
            <a:r>
              <a:rPr lang="en-CA" dirty="0"/>
              <a:t>through community partners; </a:t>
            </a:r>
          </a:p>
          <a:p>
            <a:pPr lvl="2">
              <a:buFont typeface="Arial" panose="020B0604020202020204" pitchFamily="34" charset="0"/>
              <a:buChar char="•"/>
            </a:pPr>
            <a:r>
              <a:rPr lang="en-CA" dirty="0"/>
              <a:t>as much diversity as possible </a:t>
            </a:r>
          </a:p>
          <a:p>
            <a:pPr lvl="1"/>
            <a:endParaRPr lang="en-CA" dirty="0"/>
          </a:p>
          <a:p>
            <a:pPr marL="457200" lvl="1" indent="0">
              <a:buNone/>
            </a:pPr>
            <a:endParaRPr lang="en-CA" dirty="0"/>
          </a:p>
        </p:txBody>
      </p:sp>
    </p:spTree>
    <p:extLst>
      <p:ext uri="{BB962C8B-B14F-4D97-AF65-F5344CB8AC3E}">
        <p14:creationId xmlns:p14="http://schemas.microsoft.com/office/powerpoint/2010/main" val="35233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CA17-9982-400E-928B-11EF72C85020}"/>
              </a:ext>
            </a:extLst>
          </p:cNvPr>
          <p:cNvSpPr>
            <a:spLocks noGrp="1"/>
          </p:cNvSpPr>
          <p:nvPr>
            <p:ph type="title"/>
          </p:nvPr>
        </p:nvSpPr>
        <p:spPr/>
        <p:txBody>
          <a:bodyPr/>
          <a:lstStyle/>
          <a:p>
            <a:r>
              <a:rPr lang="en-CA" dirty="0"/>
              <a:t>Current Project Stage (in Canada)</a:t>
            </a:r>
          </a:p>
        </p:txBody>
      </p:sp>
      <p:sp>
        <p:nvSpPr>
          <p:cNvPr id="3" name="Content Placeholder 2">
            <a:extLst>
              <a:ext uri="{FF2B5EF4-FFF2-40B4-BE49-F238E27FC236}">
                <a16:creationId xmlns:a16="http://schemas.microsoft.com/office/drawing/2014/main" id="{EEA9A466-886E-4AD2-BBA4-D96F19EA6E4C}"/>
              </a:ext>
            </a:extLst>
          </p:cNvPr>
          <p:cNvSpPr>
            <a:spLocks noGrp="1"/>
          </p:cNvSpPr>
          <p:nvPr>
            <p:ph idx="1"/>
          </p:nvPr>
        </p:nvSpPr>
        <p:spPr>
          <a:xfrm>
            <a:off x="676656" y="1679510"/>
            <a:ext cx="10753725" cy="4460033"/>
          </a:xfrm>
        </p:spPr>
        <p:txBody>
          <a:bodyPr>
            <a:normAutofit/>
          </a:bodyPr>
          <a:lstStyle/>
          <a:p>
            <a:pPr>
              <a:buFont typeface="Arial" panose="020B0604020202020204" pitchFamily="34" charset="0"/>
              <a:buChar char="•"/>
            </a:pPr>
            <a:r>
              <a:rPr lang="en-CA" dirty="0"/>
              <a:t>Country review (in progress)</a:t>
            </a:r>
          </a:p>
          <a:p>
            <a:pPr lvl="4"/>
            <a:r>
              <a:rPr lang="en-CA" dirty="0"/>
              <a:t>Literature Review (academic and grey) </a:t>
            </a:r>
          </a:p>
          <a:p>
            <a:pPr lvl="4"/>
            <a:r>
              <a:rPr lang="en-CA" dirty="0"/>
              <a:t>Statistics</a:t>
            </a:r>
          </a:p>
          <a:p>
            <a:pPr lvl="4"/>
            <a:r>
              <a:rPr lang="en-CA" dirty="0"/>
              <a:t>Legal and policy frameworks</a:t>
            </a:r>
          </a:p>
          <a:p>
            <a:pPr lvl="4"/>
            <a:r>
              <a:rPr lang="en-CA" dirty="0"/>
              <a:t>Implementation</a:t>
            </a:r>
          </a:p>
          <a:p>
            <a:pPr lvl="4"/>
            <a:r>
              <a:rPr lang="en-CA" dirty="0"/>
              <a:t>Agents</a:t>
            </a:r>
          </a:p>
          <a:p>
            <a:pPr lvl="4"/>
            <a:r>
              <a:rPr lang="en-CA" dirty="0"/>
              <a:t>Dominant and public narratives</a:t>
            </a:r>
          </a:p>
          <a:p>
            <a:pPr>
              <a:buFont typeface="Arial" panose="020B0604020202020204" pitchFamily="34" charset="0"/>
              <a:buChar char="•"/>
            </a:pPr>
            <a:r>
              <a:rPr lang="en-CA" dirty="0"/>
              <a:t> REB application (completed)</a:t>
            </a:r>
          </a:p>
          <a:p>
            <a:pPr lvl="1">
              <a:buFont typeface="Arial" panose="020B0604020202020204" pitchFamily="34" charset="0"/>
              <a:buChar char="•"/>
            </a:pPr>
            <a:r>
              <a:rPr lang="en-CA" dirty="0"/>
              <a:t>Multi institutional</a:t>
            </a:r>
          </a:p>
          <a:p>
            <a:pPr>
              <a:buFont typeface="Arial" panose="020B0604020202020204" pitchFamily="34" charset="0"/>
              <a:buChar char="•"/>
            </a:pPr>
            <a:r>
              <a:rPr lang="en-CA" dirty="0"/>
              <a:t>Website (in development)</a:t>
            </a:r>
          </a:p>
        </p:txBody>
      </p:sp>
    </p:spTree>
    <p:extLst>
      <p:ext uri="{BB962C8B-B14F-4D97-AF65-F5344CB8AC3E}">
        <p14:creationId xmlns:p14="http://schemas.microsoft.com/office/powerpoint/2010/main" val="3503662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BBA2-2908-41C1-9177-2C2E422E43D2}"/>
              </a:ext>
            </a:extLst>
          </p:cNvPr>
          <p:cNvSpPr>
            <a:spLocks noGrp="1"/>
          </p:cNvSpPr>
          <p:nvPr>
            <p:ph type="title"/>
          </p:nvPr>
        </p:nvSpPr>
        <p:spPr/>
        <p:txBody>
          <a:bodyPr/>
          <a:lstStyle/>
          <a:p>
            <a:r>
              <a:rPr lang="en-CA" dirty="0"/>
              <a:t>EAG Terms of Reference</a:t>
            </a:r>
          </a:p>
        </p:txBody>
      </p:sp>
      <p:sp>
        <p:nvSpPr>
          <p:cNvPr id="3" name="Content Placeholder 2">
            <a:extLst>
              <a:ext uri="{FF2B5EF4-FFF2-40B4-BE49-F238E27FC236}">
                <a16:creationId xmlns:a16="http://schemas.microsoft.com/office/drawing/2014/main" id="{10058D97-60B9-44FF-B50B-C7F2D5C7D3CD}"/>
              </a:ext>
            </a:extLst>
          </p:cNvPr>
          <p:cNvSpPr>
            <a:spLocks noGrp="1"/>
          </p:cNvSpPr>
          <p:nvPr>
            <p:ph idx="1"/>
          </p:nvPr>
        </p:nvSpPr>
        <p:spPr/>
        <p:txBody>
          <a:bodyPr>
            <a:normAutofit/>
          </a:bodyPr>
          <a:lstStyle/>
          <a:p>
            <a:pPr>
              <a:buFont typeface="Arial" panose="020B0604020202020204" pitchFamily="34" charset="0"/>
              <a:buChar char="•"/>
            </a:pPr>
            <a:r>
              <a:rPr lang="en-GB" dirty="0"/>
              <a:t> The EAG will advise, comment on, and respond to plans for research activities and knowledge mobilization. </a:t>
            </a:r>
          </a:p>
          <a:p>
            <a:pPr lvl="2">
              <a:buFont typeface="Arial" panose="020B0604020202020204" pitchFamily="34" charset="0"/>
              <a:buChar char="•"/>
            </a:pPr>
            <a:r>
              <a:rPr lang="en-GB" dirty="0"/>
              <a:t>provide advice in the event the project encounters challenges and opportunities that would benefit from expert input.</a:t>
            </a:r>
            <a:endParaRPr lang="en-CA" dirty="0"/>
          </a:p>
          <a:p>
            <a:pPr lvl="2">
              <a:buFont typeface="Arial" panose="020B0604020202020204" pitchFamily="34" charset="0"/>
              <a:buChar char="•"/>
            </a:pPr>
            <a:r>
              <a:rPr lang="en-GB" dirty="0"/>
              <a:t>provide feedback on various aspects of the research process.</a:t>
            </a:r>
          </a:p>
          <a:p>
            <a:pPr lvl="2">
              <a:buFont typeface="Arial" panose="020B0604020202020204" pitchFamily="34" charset="0"/>
              <a:buChar char="•"/>
            </a:pPr>
            <a:r>
              <a:rPr lang="en-GB" dirty="0"/>
              <a:t>provide help with the recruitment of research participants (both key informants and migrant and refugee women) by suggesting and enabling us to connect with community partners such as settlement organizations.</a:t>
            </a:r>
            <a:endParaRPr lang="en-CA" dirty="0"/>
          </a:p>
          <a:p>
            <a:pPr lvl="2">
              <a:buFont typeface="Arial" panose="020B0604020202020204" pitchFamily="34" charset="0"/>
              <a:buChar char="•"/>
            </a:pPr>
            <a:r>
              <a:rPr lang="en-GB" dirty="0"/>
              <a:t>provide suggestions and connections for knowledge mobilization to maximize the impact of project findings. </a:t>
            </a:r>
            <a:endParaRPr lang="en-CA" dirty="0"/>
          </a:p>
          <a:p>
            <a:pPr>
              <a:buFont typeface="Arial" panose="020B0604020202020204" pitchFamily="34" charset="0"/>
              <a:buChar char="•"/>
            </a:pPr>
            <a:endParaRPr lang="en-CA" dirty="0"/>
          </a:p>
        </p:txBody>
      </p:sp>
    </p:spTree>
    <p:extLst>
      <p:ext uri="{BB962C8B-B14F-4D97-AF65-F5344CB8AC3E}">
        <p14:creationId xmlns:p14="http://schemas.microsoft.com/office/powerpoint/2010/main" val="2640747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4CDA-C271-4B57-966F-C51D9CABE04C}"/>
              </a:ext>
            </a:extLst>
          </p:cNvPr>
          <p:cNvSpPr>
            <a:spLocks noGrp="1"/>
          </p:cNvSpPr>
          <p:nvPr>
            <p:ph type="title"/>
          </p:nvPr>
        </p:nvSpPr>
        <p:spPr/>
        <p:txBody>
          <a:bodyPr/>
          <a:lstStyle/>
          <a:p>
            <a:r>
              <a:rPr lang="en-CA" dirty="0"/>
              <a:t>EAG  Meetings</a:t>
            </a:r>
          </a:p>
        </p:txBody>
      </p:sp>
      <p:sp>
        <p:nvSpPr>
          <p:cNvPr id="3" name="Content Placeholder 2">
            <a:extLst>
              <a:ext uri="{FF2B5EF4-FFF2-40B4-BE49-F238E27FC236}">
                <a16:creationId xmlns:a16="http://schemas.microsoft.com/office/drawing/2014/main" id="{B8934EB8-71E4-49B6-9725-FA6ACE06B49E}"/>
              </a:ext>
            </a:extLst>
          </p:cNvPr>
          <p:cNvSpPr>
            <a:spLocks noGrp="1"/>
          </p:cNvSpPr>
          <p:nvPr>
            <p:ph idx="1"/>
          </p:nvPr>
        </p:nvSpPr>
        <p:spPr/>
        <p:txBody>
          <a:bodyPr/>
          <a:lstStyle/>
          <a:p>
            <a:r>
              <a:rPr lang="en-CA" dirty="0"/>
              <a:t>EAG meetings twice per year, using Zoom</a:t>
            </a:r>
          </a:p>
          <a:p>
            <a:r>
              <a:rPr lang="en-CA" dirty="0"/>
              <a:t>Connect with members via email as needed</a:t>
            </a:r>
          </a:p>
          <a:p>
            <a:pPr lvl="1"/>
            <a:r>
              <a:rPr lang="en-CA" dirty="0"/>
              <a:t>- email/skype</a:t>
            </a:r>
          </a:p>
          <a:p>
            <a:pPr lvl="1"/>
            <a:r>
              <a:rPr lang="en-CA" dirty="0"/>
              <a:t>- regional recruitment and community partnerships</a:t>
            </a:r>
          </a:p>
          <a:p>
            <a:pPr lvl="1"/>
            <a:r>
              <a:rPr lang="en-CA" dirty="0"/>
              <a:t>- advice and feedback</a:t>
            </a:r>
          </a:p>
        </p:txBody>
      </p:sp>
    </p:spTree>
    <p:extLst>
      <p:ext uri="{BB962C8B-B14F-4D97-AF65-F5344CB8AC3E}">
        <p14:creationId xmlns:p14="http://schemas.microsoft.com/office/powerpoint/2010/main" val="341258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3DFE-DEBD-446B-A697-982CDD2CE783}"/>
              </a:ext>
            </a:extLst>
          </p:cNvPr>
          <p:cNvSpPr>
            <a:spLocks noGrp="1"/>
          </p:cNvSpPr>
          <p:nvPr>
            <p:ph type="title"/>
          </p:nvPr>
        </p:nvSpPr>
        <p:spPr>
          <a:xfrm>
            <a:off x="657224" y="499533"/>
            <a:ext cx="10772775" cy="1658198"/>
          </a:xfrm>
        </p:spPr>
        <p:txBody>
          <a:bodyPr/>
          <a:lstStyle/>
          <a:p>
            <a:r>
              <a:rPr lang="en-CA" dirty="0"/>
              <a:t>Key Informant Interview Guide</a:t>
            </a:r>
          </a:p>
        </p:txBody>
      </p:sp>
      <p:sp>
        <p:nvSpPr>
          <p:cNvPr id="3" name="Content Placeholder 2">
            <a:extLst>
              <a:ext uri="{FF2B5EF4-FFF2-40B4-BE49-F238E27FC236}">
                <a16:creationId xmlns:a16="http://schemas.microsoft.com/office/drawing/2014/main" id="{745FCD9E-B2BE-43C5-9EB2-237FE9251FE9}"/>
              </a:ext>
            </a:extLst>
          </p:cNvPr>
          <p:cNvSpPr>
            <a:spLocks noGrp="1"/>
          </p:cNvSpPr>
          <p:nvPr>
            <p:ph idx="1"/>
          </p:nvPr>
        </p:nvSpPr>
        <p:spPr>
          <a:xfrm>
            <a:off x="676656" y="1903446"/>
            <a:ext cx="10753725" cy="4455022"/>
          </a:xfrm>
        </p:spPr>
        <p:txBody>
          <a:bodyPr>
            <a:normAutofit/>
          </a:bodyPr>
          <a:lstStyle/>
          <a:p>
            <a:pPr marL="457200" indent="-457200">
              <a:buFont typeface="+mj-lt"/>
              <a:buAutoNum type="alphaLcParenR"/>
            </a:pPr>
            <a:endParaRPr lang="en-CA" dirty="0"/>
          </a:p>
          <a:p>
            <a:pPr marL="457200" indent="-457200">
              <a:buFont typeface="+mj-lt"/>
              <a:buAutoNum type="alphaLcParenR"/>
            </a:pPr>
            <a:r>
              <a:rPr lang="en-GB" dirty="0"/>
              <a:t>GBV, Migrants, and Refugees</a:t>
            </a:r>
          </a:p>
          <a:p>
            <a:pPr marL="457200" lvl="2" indent="0">
              <a:buNone/>
            </a:pPr>
            <a:r>
              <a:rPr lang="en-GB" dirty="0"/>
              <a:t>Ex. In your opinion, what are the contributing factors to these groups’ increased vulnerability to GBV? </a:t>
            </a:r>
            <a:endParaRPr lang="en-CA" dirty="0"/>
          </a:p>
          <a:p>
            <a:pPr marL="457200" lvl="2" indent="0">
              <a:buNone/>
            </a:pPr>
            <a:endParaRPr lang="en-GB" dirty="0"/>
          </a:p>
          <a:p>
            <a:pPr marL="457200" indent="-457200">
              <a:buFont typeface="+mj-lt"/>
              <a:buAutoNum type="alphaLcParenR"/>
            </a:pPr>
            <a:r>
              <a:rPr lang="en-CA" dirty="0"/>
              <a:t> </a:t>
            </a:r>
            <a:r>
              <a:rPr lang="en-GB" dirty="0"/>
              <a:t>Resources, Services, Strategies, and Future Directions</a:t>
            </a:r>
          </a:p>
          <a:p>
            <a:pPr marL="457200" lvl="2" indent="0">
              <a:buNone/>
            </a:pPr>
            <a:r>
              <a:rPr lang="en-GB" dirty="0"/>
              <a:t>Ex. Have you observed any - individual or collective – strategies for change (re addressing GBV) by migrants or refugees? Can you provide some specific examples of such instances?  </a:t>
            </a:r>
            <a:endParaRPr lang="en-CA" sz="1600" dirty="0"/>
          </a:p>
          <a:p>
            <a:pPr marL="457200" lvl="2" indent="0">
              <a:buNone/>
            </a:pPr>
            <a:r>
              <a:rPr lang="en-CA" dirty="0"/>
              <a:t>Ex. </a:t>
            </a:r>
            <a:r>
              <a:rPr lang="en-GB" dirty="0"/>
              <a:t>In your view, what are the impediments to the groups seeking the resources and support they need to deal with the forms of GBV?</a:t>
            </a:r>
            <a:endParaRPr lang="en-CA" sz="2000" dirty="0"/>
          </a:p>
          <a:p>
            <a:pPr marL="914400" lvl="2" indent="-457200">
              <a:buFont typeface="+mj-lt"/>
              <a:buAutoNum type="alphaLcParenR"/>
            </a:pPr>
            <a:endParaRPr lang="en-CA" dirty="0"/>
          </a:p>
        </p:txBody>
      </p:sp>
    </p:spTree>
    <p:extLst>
      <p:ext uri="{BB962C8B-B14F-4D97-AF65-F5344CB8AC3E}">
        <p14:creationId xmlns:p14="http://schemas.microsoft.com/office/powerpoint/2010/main" val="16383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4D391F-BD97-4AAA-9AC8-3F616EB35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34A538-77C0-45F0-98B1-4F2866087736}"/>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nSpc>
                <a:spcPct val="80000"/>
              </a:lnSpc>
            </a:pPr>
            <a:r>
              <a:rPr lang="en-US" sz="8800">
                <a:solidFill>
                  <a:srgbClr val="FFFFFF"/>
                </a:solidFill>
              </a:rPr>
              <a:t>Questions? Comments?</a:t>
            </a:r>
          </a:p>
        </p:txBody>
      </p:sp>
      <p:pic>
        <p:nvPicPr>
          <p:cNvPr id="5" name="Picture 4">
            <a:extLst>
              <a:ext uri="{FF2B5EF4-FFF2-40B4-BE49-F238E27FC236}">
                <a16:creationId xmlns:a16="http://schemas.microsoft.com/office/drawing/2014/main" id="{7E7626E4-BABB-4202-AD08-277DF32BD7EB}"/>
              </a:ext>
            </a:extLst>
          </p:cNvPr>
          <p:cNvPicPr>
            <a:picLocks noChangeAspect="1"/>
          </p:cNvPicPr>
          <p:nvPr/>
        </p:nvPicPr>
        <p:blipFill rotWithShape="1">
          <a:blip r:embed="rId3"/>
          <a:srcRect l="58587" r="1" b="1"/>
          <a:stretch/>
        </p:blipFill>
        <p:spPr>
          <a:xfrm>
            <a:off x="7541980" y="10"/>
            <a:ext cx="4660217" cy="6864408"/>
          </a:xfrm>
          <a:prstGeom prst="rect">
            <a:avLst/>
          </a:prstGeom>
        </p:spPr>
      </p:pic>
    </p:spTree>
    <p:extLst>
      <p:ext uri="{BB962C8B-B14F-4D97-AF65-F5344CB8AC3E}">
        <p14:creationId xmlns:p14="http://schemas.microsoft.com/office/powerpoint/2010/main" val="75622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5346-FE5C-47EB-AD92-2F8C94E52509}"/>
              </a:ext>
            </a:extLst>
          </p:cNvPr>
          <p:cNvSpPr>
            <a:spLocks noGrp="1"/>
          </p:cNvSpPr>
          <p:nvPr>
            <p:ph type="title"/>
          </p:nvPr>
        </p:nvSpPr>
        <p:spPr/>
        <p:txBody>
          <a:bodyPr>
            <a:normAutofit/>
          </a:bodyPr>
          <a:lstStyle/>
          <a:p>
            <a:pPr algn="r"/>
            <a:r>
              <a:rPr lang="en-CA" sz="2400" dirty="0">
                <a:solidFill>
                  <a:schemeClr val="bg1"/>
                </a:solidFill>
              </a:rPr>
              <a:t>3 years</a:t>
            </a:r>
          </a:p>
        </p:txBody>
      </p:sp>
      <p:sp>
        <p:nvSpPr>
          <p:cNvPr id="3" name="Content Placeholder 2">
            <a:extLst>
              <a:ext uri="{FF2B5EF4-FFF2-40B4-BE49-F238E27FC236}">
                <a16:creationId xmlns:a16="http://schemas.microsoft.com/office/drawing/2014/main" id="{C10E3581-FAF0-4951-9196-2DF6B5A8DAF6}"/>
              </a:ext>
            </a:extLst>
          </p:cNvPr>
          <p:cNvSpPr>
            <a:spLocks noGrp="1"/>
          </p:cNvSpPr>
          <p:nvPr>
            <p:ph type="body" idx="1"/>
          </p:nvPr>
        </p:nvSpPr>
        <p:spPr>
          <a:xfrm>
            <a:off x="689026" y="4860425"/>
            <a:ext cx="11058323" cy="1645920"/>
          </a:xfrm>
          <a:solidFill>
            <a:schemeClr val="accent1"/>
          </a:solidFill>
        </p:spPr>
        <p:txBody>
          <a:bodyPr anchor="ctr">
            <a:normAutofit/>
          </a:bodyPr>
          <a:lstStyle/>
          <a:p>
            <a:pPr>
              <a:buFont typeface="Wingdings" panose="05000000000000000000" pitchFamily="2" charset="2"/>
              <a:buChar char="Ø"/>
            </a:pPr>
            <a:r>
              <a:rPr lang="en-CA" sz="2000" b="1" dirty="0">
                <a:solidFill>
                  <a:schemeClr val="tx1"/>
                </a:solidFill>
              </a:rPr>
              <a:t>3 years</a:t>
            </a:r>
          </a:p>
          <a:p>
            <a:pPr>
              <a:buFont typeface="Wingdings" panose="05000000000000000000" pitchFamily="2" charset="2"/>
              <a:buChar char="Ø"/>
            </a:pPr>
            <a:r>
              <a:rPr lang="en-CA" sz="2000" b="1" dirty="0">
                <a:solidFill>
                  <a:schemeClr val="tx1"/>
                </a:solidFill>
              </a:rPr>
              <a:t>Gender-Net Plus joint call on Gender and UN Sustainable Development Goals</a:t>
            </a:r>
          </a:p>
          <a:p>
            <a:pPr lvl="1">
              <a:buFont typeface="Wingdings" panose="05000000000000000000" pitchFamily="2" charset="2"/>
              <a:buChar char="Ø"/>
            </a:pPr>
            <a:r>
              <a:rPr lang="en-CA" sz="2000" b="1" dirty="0">
                <a:solidFill>
                  <a:schemeClr val="tx1"/>
                </a:solidFill>
              </a:rPr>
              <a:t>International Consortium</a:t>
            </a:r>
          </a:p>
          <a:p>
            <a:pPr>
              <a:buFont typeface="Wingdings" panose="05000000000000000000" pitchFamily="2" charset="2"/>
              <a:buChar char="Ø"/>
            </a:pPr>
            <a:r>
              <a:rPr lang="en-CA" sz="2000" b="1" dirty="0">
                <a:solidFill>
                  <a:schemeClr val="tx1"/>
                </a:solidFill>
              </a:rPr>
              <a:t> Canadian Team: CIHR-funded </a:t>
            </a:r>
          </a:p>
        </p:txBody>
      </p:sp>
      <p:pic>
        <p:nvPicPr>
          <p:cNvPr id="4" name="Picture 3">
            <a:extLst>
              <a:ext uri="{FF2B5EF4-FFF2-40B4-BE49-F238E27FC236}">
                <a16:creationId xmlns:a16="http://schemas.microsoft.com/office/drawing/2014/main" id="{25A01E02-8CF6-4CB8-9AE1-18EA0EF6D1F9}"/>
              </a:ext>
            </a:extLst>
          </p:cNvPr>
          <p:cNvPicPr>
            <a:picLocks noChangeAspect="1"/>
          </p:cNvPicPr>
          <p:nvPr/>
        </p:nvPicPr>
        <p:blipFill>
          <a:blip r:embed="rId3"/>
          <a:stretch>
            <a:fillRect/>
          </a:stretch>
        </p:blipFill>
        <p:spPr>
          <a:xfrm>
            <a:off x="795142" y="1023107"/>
            <a:ext cx="10595911" cy="2543019"/>
          </a:xfrm>
          <a:prstGeom prst="rect">
            <a:avLst/>
          </a:prstGeom>
        </p:spPr>
      </p:pic>
    </p:spTree>
    <p:extLst>
      <p:ext uri="{BB962C8B-B14F-4D97-AF65-F5344CB8AC3E}">
        <p14:creationId xmlns:p14="http://schemas.microsoft.com/office/powerpoint/2010/main" val="188190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A1771-98CD-43DA-82A8-7D1F49AB1C95}"/>
              </a:ext>
            </a:extLst>
          </p:cNvPr>
          <p:cNvSpPr>
            <a:spLocks noGrp="1"/>
          </p:cNvSpPr>
          <p:nvPr>
            <p:ph type="title"/>
          </p:nvPr>
        </p:nvSpPr>
        <p:spPr>
          <a:xfrm>
            <a:off x="657224" y="936711"/>
            <a:ext cx="2988265" cy="4984578"/>
          </a:xfrm>
        </p:spPr>
        <p:txBody>
          <a:bodyPr>
            <a:normAutofit/>
          </a:bodyPr>
          <a:lstStyle/>
          <a:p>
            <a:r>
              <a:rPr lang="en-CA" sz="4400">
                <a:solidFill>
                  <a:srgbClr val="FFFFFF"/>
                </a:solidFill>
              </a:rPr>
              <a:t>Requests of EAG</a:t>
            </a:r>
          </a:p>
        </p:txBody>
      </p:sp>
      <p:sp>
        <p:nvSpPr>
          <p:cNvPr id="3" name="Content Placeholder 2">
            <a:extLst>
              <a:ext uri="{FF2B5EF4-FFF2-40B4-BE49-F238E27FC236}">
                <a16:creationId xmlns:a16="http://schemas.microsoft.com/office/drawing/2014/main" id="{8F882BEB-09A1-4038-BD70-A059D2B0B927}"/>
              </a:ext>
            </a:extLst>
          </p:cNvPr>
          <p:cNvSpPr>
            <a:spLocks noGrp="1"/>
          </p:cNvSpPr>
          <p:nvPr>
            <p:ph idx="1"/>
          </p:nvPr>
        </p:nvSpPr>
        <p:spPr>
          <a:xfrm>
            <a:off x="4614389" y="936711"/>
            <a:ext cx="6815992" cy="4984578"/>
          </a:xfrm>
        </p:spPr>
        <p:txBody>
          <a:bodyPr anchor="ctr">
            <a:normAutofit/>
          </a:bodyPr>
          <a:lstStyle/>
          <a:p>
            <a:pPr marL="457200" indent="-457200">
              <a:buFont typeface="+mj-lt"/>
              <a:buAutoNum type="arabicPeriod"/>
            </a:pPr>
            <a:r>
              <a:rPr lang="en-CA" dirty="0"/>
              <a:t>Recommendations for Key Informant Interviews</a:t>
            </a:r>
          </a:p>
          <a:p>
            <a:pPr marL="1188720" lvl="3" indent="-457200">
              <a:buFont typeface="+mj-lt"/>
              <a:buAutoNum type="arabicPeriod"/>
            </a:pPr>
            <a:r>
              <a:rPr lang="en-CA" dirty="0"/>
              <a:t>Please forward as soon as possible</a:t>
            </a:r>
          </a:p>
          <a:p>
            <a:pPr marL="457200" indent="-457200">
              <a:buFont typeface="+mj-lt"/>
              <a:buAutoNum type="arabicPeriod"/>
            </a:pPr>
            <a:r>
              <a:rPr lang="en-CA" dirty="0"/>
              <a:t>Brief bio to include on our project website</a:t>
            </a:r>
          </a:p>
          <a:p>
            <a:pPr marL="1188720" lvl="3" indent="-457200">
              <a:buFont typeface="+mj-lt"/>
              <a:buAutoNum type="arabicPeriod"/>
            </a:pPr>
            <a:r>
              <a:rPr lang="en-CA" dirty="0"/>
              <a:t>200 words</a:t>
            </a:r>
          </a:p>
        </p:txBody>
      </p:sp>
    </p:spTree>
    <p:extLst>
      <p:ext uri="{BB962C8B-B14F-4D97-AF65-F5344CB8AC3E}">
        <p14:creationId xmlns:p14="http://schemas.microsoft.com/office/powerpoint/2010/main" val="324194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90F66085-25F3-4AD0-8CB7-2F62489B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673CFD-8370-4AC4-BEEE-40453F2B6CB0}"/>
              </a:ext>
            </a:extLst>
          </p:cNvPr>
          <p:cNvSpPr>
            <a:spLocks noGrp="1"/>
          </p:cNvSpPr>
          <p:nvPr>
            <p:ph type="title"/>
          </p:nvPr>
        </p:nvSpPr>
        <p:spPr>
          <a:xfrm>
            <a:off x="706298" y="639763"/>
            <a:ext cx="3997693" cy="5492750"/>
          </a:xfrm>
        </p:spPr>
        <p:txBody>
          <a:bodyPr>
            <a:normAutofit/>
          </a:bodyPr>
          <a:lstStyle/>
          <a:p>
            <a:r>
              <a:rPr lang="en-CA" sz="6000">
                <a:solidFill>
                  <a:srgbClr val="FFFFFF"/>
                </a:solidFill>
              </a:rPr>
              <a:t>Canadian Team</a:t>
            </a:r>
          </a:p>
        </p:txBody>
      </p:sp>
      <p:graphicFrame>
        <p:nvGraphicFramePr>
          <p:cNvPr id="5" name="Content Placeholder 2">
            <a:extLst>
              <a:ext uri="{FF2B5EF4-FFF2-40B4-BE49-F238E27FC236}">
                <a16:creationId xmlns:a16="http://schemas.microsoft.com/office/drawing/2014/main" id="{1EDB7BC7-2C64-49C2-9229-092F07C3E9E4}"/>
              </a:ext>
            </a:extLst>
          </p:cNvPr>
          <p:cNvGraphicFramePr>
            <a:graphicFrameLocks noGrp="1"/>
          </p:cNvGraphicFramePr>
          <p:nvPr>
            <p:ph idx="1"/>
            <p:extLst>
              <p:ext uri="{D42A27DB-BD31-4B8C-83A1-F6EECF244321}">
                <p14:modId xmlns:p14="http://schemas.microsoft.com/office/powerpoint/2010/main" val="3482039694"/>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93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93C7-97C4-44D4-93C6-30C689071FF6}"/>
              </a:ext>
            </a:extLst>
          </p:cNvPr>
          <p:cNvSpPr>
            <a:spLocks noGrp="1"/>
          </p:cNvSpPr>
          <p:nvPr>
            <p:ph type="title"/>
          </p:nvPr>
        </p:nvSpPr>
        <p:spPr>
          <a:xfrm>
            <a:off x="657224" y="204952"/>
            <a:ext cx="10772775" cy="1198179"/>
          </a:xfrm>
        </p:spPr>
        <p:txBody>
          <a:bodyPr/>
          <a:lstStyle/>
          <a:p>
            <a:r>
              <a:rPr lang="en-CA" dirty="0"/>
              <a:t>Advisory Group Members</a:t>
            </a:r>
          </a:p>
        </p:txBody>
      </p:sp>
      <p:sp>
        <p:nvSpPr>
          <p:cNvPr id="3" name="Content Placeholder 2">
            <a:extLst>
              <a:ext uri="{FF2B5EF4-FFF2-40B4-BE49-F238E27FC236}">
                <a16:creationId xmlns:a16="http://schemas.microsoft.com/office/drawing/2014/main" id="{BD3483F7-D1F2-47AE-9309-50B9A0D8D26D}"/>
              </a:ext>
            </a:extLst>
          </p:cNvPr>
          <p:cNvSpPr>
            <a:spLocks noGrp="1"/>
          </p:cNvSpPr>
          <p:nvPr>
            <p:ph idx="1"/>
          </p:nvPr>
        </p:nvSpPr>
        <p:spPr>
          <a:xfrm>
            <a:off x="504498" y="1718440"/>
            <a:ext cx="10925884" cy="4934607"/>
          </a:xfrm>
        </p:spPr>
        <p:txBody>
          <a:bodyPr>
            <a:normAutofit fontScale="92500" lnSpcReduction="10000"/>
          </a:bodyPr>
          <a:lstStyle/>
          <a:p>
            <a:r>
              <a:rPr lang="en-CA" dirty="0"/>
              <a:t>Natasha Akhtar, New Brunswick Immigrant Women’s Association</a:t>
            </a:r>
          </a:p>
          <a:p>
            <a:r>
              <a:rPr lang="en-CA" dirty="0"/>
              <a:t>Nadia Ferrara, Office of the Federal Ombudsman for Victims of Crime</a:t>
            </a:r>
          </a:p>
          <a:p>
            <a:r>
              <a:rPr lang="en-CA" dirty="0"/>
              <a:t>Ginette Gautreau, New Brunswick Multicultural Council</a:t>
            </a:r>
          </a:p>
          <a:p>
            <a:r>
              <a:rPr lang="en-CA" dirty="0"/>
              <a:t>Syeda </a:t>
            </a:r>
            <a:r>
              <a:rPr lang="en-CA" dirty="0" err="1"/>
              <a:t>Nayab</a:t>
            </a:r>
            <a:r>
              <a:rPr lang="en-CA" dirty="0"/>
              <a:t> Bukhari, South Asian Women’s Network</a:t>
            </a:r>
          </a:p>
          <a:p>
            <a:r>
              <a:rPr lang="en-CA" dirty="0"/>
              <a:t>Shiva </a:t>
            </a:r>
            <a:r>
              <a:rPr lang="en-CA" dirty="0" err="1"/>
              <a:t>Nourpanah</a:t>
            </a:r>
            <a:r>
              <a:rPr lang="en-CA" dirty="0"/>
              <a:t>, Transition House Association</a:t>
            </a:r>
          </a:p>
          <a:p>
            <a:r>
              <a:rPr lang="en-CA" dirty="0"/>
              <a:t>Deepa Mattoo, Barbara </a:t>
            </a:r>
            <a:r>
              <a:rPr lang="en-CA" dirty="0" err="1"/>
              <a:t>Schlifer</a:t>
            </a:r>
            <a:r>
              <a:rPr lang="en-CA" dirty="0"/>
              <a:t> Clinic</a:t>
            </a:r>
          </a:p>
          <a:p>
            <a:r>
              <a:rPr lang="en-CA" dirty="0" err="1"/>
              <a:t>Harmy</a:t>
            </a:r>
            <a:r>
              <a:rPr lang="en-CA" dirty="0"/>
              <a:t> Mendoza, Women Abuse Council of Toronto</a:t>
            </a:r>
          </a:p>
          <a:p>
            <a:r>
              <a:rPr lang="en-CA" dirty="0" err="1"/>
              <a:t>Ljudmila</a:t>
            </a:r>
            <a:r>
              <a:rPr lang="en-CA" dirty="0"/>
              <a:t> </a:t>
            </a:r>
            <a:r>
              <a:rPr lang="en-CA" dirty="0" err="1"/>
              <a:t>Petrovic</a:t>
            </a:r>
            <a:r>
              <a:rPr lang="en-CA" dirty="0"/>
              <a:t> AMSSA</a:t>
            </a:r>
          </a:p>
          <a:p>
            <a:r>
              <a:rPr lang="en-CA" dirty="0"/>
              <a:t>Maria Jose </a:t>
            </a:r>
            <a:r>
              <a:rPr lang="en-CA" dirty="0" err="1"/>
              <a:t>Yax</a:t>
            </a:r>
            <a:r>
              <a:rPr lang="en-CA" dirty="0"/>
              <a:t> Fraser, Immigrant Migrant Women Association of Halifax</a:t>
            </a:r>
          </a:p>
          <a:p>
            <a:r>
              <a:rPr lang="en-CA" dirty="0"/>
              <a:t>Kathryn Bates-Khan, YMCA Centre for Immigrant Programs</a:t>
            </a:r>
          </a:p>
          <a:p>
            <a:r>
              <a:rPr lang="en-CA" dirty="0"/>
              <a:t>Amanda Dale, Feminist Alliance of International Action</a:t>
            </a:r>
          </a:p>
          <a:p>
            <a:r>
              <a:rPr lang="en-CA" dirty="0"/>
              <a:t>Robin Mason, Women’s College Research Institute</a:t>
            </a:r>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284112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Gender-based violence (GBV)</a:t>
            </a:r>
          </a:p>
        </p:txBody>
      </p:sp>
      <p:sp>
        <p:nvSpPr>
          <p:cNvPr id="3" name="Content Placeholder 2"/>
          <p:cNvSpPr>
            <a:spLocks noGrp="1"/>
          </p:cNvSpPr>
          <p:nvPr>
            <p:ph idx="1"/>
          </p:nvPr>
        </p:nvSpPr>
        <p:spPr>
          <a:xfrm>
            <a:off x="5289791" y="1031634"/>
            <a:ext cx="6140590" cy="4746232"/>
          </a:xfrm>
        </p:spPr>
        <p:txBody>
          <a:bodyPr anchor="ctr">
            <a:normAutofit/>
          </a:bodyPr>
          <a:lstStyle/>
          <a:p>
            <a:pPr>
              <a:buFont typeface="Arial" panose="020B0604020202020204" pitchFamily="34" charset="0"/>
              <a:buChar char="•"/>
            </a:pPr>
            <a:r>
              <a:rPr lang="en-CA" dirty="0"/>
              <a:t> V</a:t>
            </a:r>
            <a:r>
              <a:rPr lang="cs-CZ" dirty="0"/>
              <a:t>iolence directed against a person because of their gender</a:t>
            </a:r>
            <a:r>
              <a:rPr lang="en-CA" dirty="0"/>
              <a:t>. C</a:t>
            </a:r>
            <a:r>
              <a:rPr lang="cs-CZ" dirty="0"/>
              <a:t>onstitutes a violation of human rights. </a:t>
            </a:r>
            <a:endParaRPr lang="en-CA" dirty="0"/>
          </a:p>
          <a:p>
            <a:pPr lvl="5">
              <a:buFont typeface="Arial" panose="020B0604020202020204" pitchFamily="34" charset="0"/>
              <a:buChar char="•"/>
            </a:pPr>
            <a:r>
              <a:rPr lang="en-CA" dirty="0"/>
              <a:t>W</a:t>
            </a:r>
            <a:r>
              <a:rPr lang="cs-CZ" dirty="0"/>
              <a:t>omen and men experience gender-based violence but the majority of victims/survivors are women and girls. </a:t>
            </a:r>
            <a:endParaRPr lang="en-CA" dirty="0"/>
          </a:p>
          <a:p>
            <a:pPr lvl="5">
              <a:buFont typeface="Arial" panose="020B0604020202020204" pitchFamily="34" charset="0"/>
              <a:buChar char="•"/>
            </a:pPr>
            <a:r>
              <a:rPr lang="cs-CZ" dirty="0"/>
              <a:t>Worldwide, it is estimated that one in three women has experienced gendered violence in her lifetime by someone she knows</a:t>
            </a:r>
            <a:endParaRPr lang="en-CA" dirty="0"/>
          </a:p>
        </p:txBody>
      </p:sp>
    </p:spTree>
    <p:extLst>
      <p:ext uri="{BB962C8B-B14F-4D97-AF65-F5344CB8AC3E}">
        <p14:creationId xmlns:p14="http://schemas.microsoft.com/office/powerpoint/2010/main" val="179627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4010828"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4" y="809244"/>
            <a:ext cx="3685032"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1292" y="1031634"/>
            <a:ext cx="3368431" cy="4844777"/>
          </a:xfrm>
        </p:spPr>
        <p:txBody>
          <a:bodyPr>
            <a:normAutofit/>
          </a:bodyPr>
          <a:lstStyle/>
          <a:p>
            <a:r>
              <a:rPr lang="en-CA">
                <a:solidFill>
                  <a:srgbClr val="FFFFFF"/>
                </a:solidFill>
              </a:rPr>
              <a:t>GBV and Migration</a:t>
            </a:r>
          </a:p>
        </p:txBody>
      </p:sp>
      <p:sp>
        <p:nvSpPr>
          <p:cNvPr id="3" name="Content Placeholder 2"/>
          <p:cNvSpPr>
            <a:spLocks noGrp="1"/>
          </p:cNvSpPr>
          <p:nvPr>
            <p:ph idx="1"/>
          </p:nvPr>
        </p:nvSpPr>
        <p:spPr>
          <a:xfrm>
            <a:off x="5289791" y="1031634"/>
            <a:ext cx="6140590" cy="4746232"/>
          </a:xfrm>
        </p:spPr>
        <p:txBody>
          <a:bodyPr anchor="ctr">
            <a:normAutofit/>
          </a:bodyPr>
          <a:lstStyle/>
          <a:p>
            <a:pPr>
              <a:buFont typeface="Arial" panose="020B0604020202020204" pitchFamily="34" charset="0"/>
              <a:buChar char="•"/>
            </a:pPr>
            <a:r>
              <a:rPr lang="en-CA" dirty="0"/>
              <a:t>Cause of forced migration</a:t>
            </a:r>
          </a:p>
          <a:p>
            <a:pPr lvl="5">
              <a:buFont typeface="Arial" panose="020B0604020202020204" pitchFamily="34" charset="0"/>
              <a:buChar char="•"/>
            </a:pPr>
            <a:r>
              <a:rPr lang="en-CA" dirty="0"/>
              <a:t>Tendency to overstate role of “culture”</a:t>
            </a:r>
          </a:p>
          <a:p>
            <a:pPr lvl="5">
              <a:buFont typeface="Arial" panose="020B0604020202020204" pitchFamily="34" charset="0"/>
              <a:buChar char="•"/>
            </a:pPr>
            <a:r>
              <a:rPr lang="en-CA" dirty="0"/>
              <a:t>Barriers to asylum claims based on experiences of GBV</a:t>
            </a:r>
          </a:p>
          <a:p>
            <a:pPr>
              <a:buFont typeface="Arial" panose="020B0604020202020204" pitchFamily="34" charset="0"/>
              <a:buChar char="•"/>
            </a:pPr>
            <a:r>
              <a:rPr lang="en-CA" dirty="0"/>
              <a:t>During migration</a:t>
            </a:r>
          </a:p>
          <a:p>
            <a:pPr>
              <a:buFont typeface="Arial" panose="020B0604020202020204" pitchFamily="34" charset="0"/>
              <a:buChar char="•"/>
            </a:pPr>
            <a:r>
              <a:rPr lang="en-CA" dirty="0"/>
              <a:t>Settlement</a:t>
            </a:r>
          </a:p>
          <a:p>
            <a:pPr lvl="5">
              <a:buFont typeface="Arial" panose="020B0604020202020204" pitchFamily="34" charset="0"/>
              <a:buChar char="•"/>
            </a:pPr>
            <a:r>
              <a:rPr lang="en-CA" dirty="0"/>
              <a:t>Immigration and integration policies</a:t>
            </a:r>
          </a:p>
          <a:p>
            <a:pPr lvl="5">
              <a:buFont typeface="Arial" panose="020B0604020202020204" pitchFamily="34" charset="0"/>
              <a:buChar char="•"/>
            </a:pPr>
            <a:r>
              <a:rPr lang="en-CA" dirty="0"/>
              <a:t>Access to services</a:t>
            </a:r>
          </a:p>
          <a:p>
            <a:pPr lvl="1"/>
            <a:endParaRPr lang="en-CA" dirty="0"/>
          </a:p>
        </p:txBody>
      </p:sp>
    </p:spTree>
    <p:extLst>
      <p:ext uri="{BB962C8B-B14F-4D97-AF65-F5344CB8AC3E}">
        <p14:creationId xmlns:p14="http://schemas.microsoft.com/office/powerpoint/2010/main" val="211122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Intersectional Approach</a:t>
            </a:r>
          </a:p>
        </p:txBody>
      </p:sp>
      <p:sp>
        <p:nvSpPr>
          <p:cNvPr id="3" name="Content Placeholder 2"/>
          <p:cNvSpPr>
            <a:spLocks noGrp="1"/>
          </p:cNvSpPr>
          <p:nvPr>
            <p:ph idx="1"/>
          </p:nvPr>
        </p:nvSpPr>
        <p:spPr/>
        <p:txBody>
          <a:bodyPr>
            <a:normAutofit/>
          </a:bodyPr>
          <a:lstStyle/>
          <a:p>
            <a:pPr>
              <a:lnSpc>
                <a:spcPct val="150000"/>
              </a:lnSpc>
            </a:pPr>
            <a:r>
              <a:rPr lang="en-CA" dirty="0"/>
              <a:t>This project analyzes </a:t>
            </a:r>
            <a:r>
              <a:rPr lang="en-CA" b="1" dirty="0"/>
              <a:t>the ways in which discriminations and inequalities </a:t>
            </a:r>
            <a:r>
              <a:rPr lang="en-CA" dirty="0"/>
              <a:t>based on gender, race, nationality, ethnicity, sexual orientation, gender identity, religion and age, </a:t>
            </a:r>
            <a:r>
              <a:rPr lang="en-CA" b="1" dirty="0"/>
              <a:t>interact to make certain women more vulnerable to GBV and less able to access support and services for survivors than others.</a:t>
            </a:r>
          </a:p>
        </p:txBody>
      </p:sp>
    </p:spTree>
    <p:extLst>
      <p:ext uri="{BB962C8B-B14F-4D97-AF65-F5344CB8AC3E}">
        <p14:creationId xmlns:p14="http://schemas.microsoft.com/office/powerpoint/2010/main" val="370315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4FC3-264F-4A10-AC22-4A59087C5587}"/>
              </a:ext>
            </a:extLst>
          </p:cNvPr>
          <p:cNvSpPr>
            <a:spLocks noGrp="1"/>
          </p:cNvSpPr>
          <p:nvPr>
            <p:ph type="title"/>
          </p:nvPr>
        </p:nvSpPr>
        <p:spPr/>
        <p:txBody>
          <a:bodyPr/>
          <a:lstStyle/>
          <a:p>
            <a:r>
              <a:rPr lang="en-CA" dirty="0"/>
              <a:t>Country Case Studies</a:t>
            </a:r>
          </a:p>
        </p:txBody>
      </p:sp>
      <p:sp>
        <p:nvSpPr>
          <p:cNvPr id="3" name="Content Placeholder 2">
            <a:extLst>
              <a:ext uri="{FF2B5EF4-FFF2-40B4-BE49-F238E27FC236}">
                <a16:creationId xmlns:a16="http://schemas.microsoft.com/office/drawing/2014/main" id="{51B6BE9E-1876-4D4F-A4D6-586437C4442B}"/>
              </a:ext>
            </a:extLst>
          </p:cNvPr>
          <p:cNvSpPr>
            <a:spLocks noGrp="1"/>
          </p:cNvSpPr>
          <p:nvPr>
            <p:ph sz="half" idx="1"/>
          </p:nvPr>
        </p:nvSpPr>
        <p:spPr/>
        <p:txBody>
          <a:bodyPr>
            <a:normAutofit/>
          </a:bodyPr>
          <a:lstStyle/>
          <a:p>
            <a:r>
              <a:rPr lang="en-CA" dirty="0"/>
              <a:t>Canada</a:t>
            </a:r>
          </a:p>
          <a:p>
            <a:r>
              <a:rPr lang="en-CA" dirty="0"/>
              <a:t>Israel</a:t>
            </a:r>
          </a:p>
          <a:p>
            <a:r>
              <a:rPr lang="en-CA" dirty="0"/>
              <a:t>France</a:t>
            </a:r>
          </a:p>
          <a:p>
            <a:r>
              <a:rPr lang="en-CA" dirty="0"/>
              <a:t>Austria</a:t>
            </a:r>
          </a:p>
          <a:p>
            <a:r>
              <a:rPr lang="en-CA" dirty="0"/>
              <a:t>Ireland</a:t>
            </a:r>
          </a:p>
          <a:p>
            <a:r>
              <a:rPr lang="en-CA" dirty="0"/>
              <a:t>Turkey</a:t>
            </a:r>
          </a:p>
          <a:p>
            <a:r>
              <a:rPr lang="en-CA" dirty="0"/>
              <a:t>Norway</a:t>
            </a:r>
          </a:p>
        </p:txBody>
      </p:sp>
      <p:sp>
        <p:nvSpPr>
          <p:cNvPr id="4" name="Content Placeholder 3"/>
          <p:cNvSpPr>
            <a:spLocks noGrp="1"/>
          </p:cNvSpPr>
          <p:nvPr>
            <p:ph sz="half" idx="2"/>
          </p:nvPr>
        </p:nvSpPr>
        <p:spPr/>
        <p:txBody>
          <a:bodyPr>
            <a:normAutofit/>
          </a:bodyPr>
          <a:lstStyle/>
          <a:p>
            <a:r>
              <a:rPr lang="en-CA" dirty="0"/>
              <a:t>Dr. </a:t>
            </a:r>
            <a:r>
              <a:rPr lang="en-CA" dirty="0" err="1"/>
              <a:t>Evangelia</a:t>
            </a:r>
            <a:r>
              <a:rPr lang="en-CA" dirty="0"/>
              <a:t> Tastsoglou</a:t>
            </a:r>
          </a:p>
          <a:p>
            <a:r>
              <a:rPr lang="en-CA" dirty="0"/>
              <a:t>Dr. Ruth </a:t>
            </a:r>
            <a:r>
              <a:rPr lang="en-CA" dirty="0" err="1"/>
              <a:t>Halperin</a:t>
            </a:r>
            <a:r>
              <a:rPr lang="en-CA" dirty="0"/>
              <a:t> </a:t>
            </a:r>
            <a:r>
              <a:rPr lang="en-CA" dirty="0" err="1"/>
              <a:t>Kaddari</a:t>
            </a:r>
            <a:endParaRPr lang="en-CA" dirty="0"/>
          </a:p>
          <a:p>
            <a:r>
              <a:rPr lang="en-CA" dirty="0"/>
              <a:t>Dr. Jane Freedman</a:t>
            </a:r>
          </a:p>
          <a:p>
            <a:r>
              <a:rPr lang="en-CA" dirty="0"/>
              <a:t>Dr. </a:t>
            </a:r>
            <a:r>
              <a:rPr lang="en-CA" dirty="0" err="1"/>
              <a:t>Sieglinde</a:t>
            </a:r>
            <a:r>
              <a:rPr lang="en-CA" dirty="0"/>
              <a:t> Rosenberger</a:t>
            </a:r>
          </a:p>
          <a:p>
            <a:r>
              <a:rPr lang="en-CA" dirty="0"/>
              <a:t>Dr. Niamh Reilly</a:t>
            </a:r>
          </a:p>
          <a:p>
            <a:r>
              <a:rPr lang="en-CA" dirty="0"/>
              <a:t>Dr. Gabriela </a:t>
            </a:r>
            <a:r>
              <a:rPr lang="en-CA" dirty="0" err="1"/>
              <a:t>Volfova</a:t>
            </a:r>
            <a:endParaRPr lang="en-CA" dirty="0"/>
          </a:p>
          <a:p>
            <a:r>
              <a:rPr lang="en-CA" dirty="0"/>
              <a:t>Dr. Magnum </a:t>
            </a:r>
            <a:r>
              <a:rPr lang="en-CA" dirty="0" err="1"/>
              <a:t>Bjornholt</a:t>
            </a:r>
            <a:endParaRPr lang="en-CA" dirty="0"/>
          </a:p>
        </p:txBody>
      </p:sp>
    </p:spTree>
    <p:extLst>
      <p:ext uri="{BB962C8B-B14F-4D97-AF65-F5344CB8AC3E}">
        <p14:creationId xmlns:p14="http://schemas.microsoft.com/office/powerpoint/2010/main" val="1899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Systematic and Comparative Approach</a:t>
            </a:r>
          </a:p>
        </p:txBody>
      </p:sp>
      <p:sp>
        <p:nvSpPr>
          <p:cNvPr id="3" name="Content Placeholder 2"/>
          <p:cNvSpPr>
            <a:spLocks noGrp="1"/>
          </p:cNvSpPr>
          <p:nvPr>
            <p:ph idx="1"/>
          </p:nvPr>
        </p:nvSpPr>
        <p:spPr/>
        <p:txBody>
          <a:bodyPr/>
          <a:lstStyle/>
          <a:p>
            <a:r>
              <a:rPr lang="en-CA" dirty="0"/>
              <a:t>What are the underlying dynamics that (re)produce patterns of violence across countries?</a:t>
            </a:r>
          </a:p>
          <a:p>
            <a:r>
              <a:rPr lang="en-CA" dirty="0"/>
              <a:t>What are the unique dynamics for each of the specific countries this study focuses on?</a:t>
            </a:r>
          </a:p>
          <a:p>
            <a:endParaRPr lang="en-CA" dirty="0"/>
          </a:p>
          <a:p>
            <a:r>
              <a:rPr lang="en-CA" dirty="0"/>
              <a:t>What is working in terms of services, policies and strategies?</a:t>
            </a:r>
          </a:p>
        </p:txBody>
      </p:sp>
    </p:spTree>
    <p:extLst>
      <p:ext uri="{BB962C8B-B14F-4D97-AF65-F5344CB8AC3E}">
        <p14:creationId xmlns:p14="http://schemas.microsoft.com/office/powerpoint/2010/main" val="403330977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1988</Words>
  <Application>Microsoft Office PowerPoint</Application>
  <PresentationFormat>Widescreen</PresentationFormat>
  <Paragraphs>201</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Metropolitan</vt:lpstr>
      <vt:lpstr>Violence Against Migrants and Refugees: Analyzing Causes and Effective Policy Response</vt:lpstr>
      <vt:lpstr>3 years</vt:lpstr>
      <vt:lpstr>Canadian Team</vt:lpstr>
      <vt:lpstr>Advisory Group Members</vt:lpstr>
      <vt:lpstr>Gender-based violence (GBV)</vt:lpstr>
      <vt:lpstr>GBV and Migration</vt:lpstr>
      <vt:lpstr>Intersectional Approach</vt:lpstr>
      <vt:lpstr>Country Case Studies</vt:lpstr>
      <vt:lpstr>Systematic and Comparative Approach</vt:lpstr>
      <vt:lpstr>Women as active agents</vt:lpstr>
      <vt:lpstr>Research Questions</vt:lpstr>
      <vt:lpstr>PowerPoint Presentation</vt:lpstr>
      <vt:lpstr>Methods  Secondary Data</vt:lpstr>
      <vt:lpstr>Methods  Primary Data</vt:lpstr>
      <vt:lpstr>Current Project Stage (in Canada)</vt:lpstr>
      <vt:lpstr>EAG Terms of Reference</vt:lpstr>
      <vt:lpstr>EAG  Meetings</vt:lpstr>
      <vt:lpstr>Key Informant Interview Guide</vt:lpstr>
      <vt:lpstr>Questions? Comments?</vt:lpstr>
      <vt:lpstr>Requests of EAG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Against Migrants and Refugees: Analyzing Causes and Effective Policy Response</dc:title>
  <dc:creator>Chantelle Falconer</dc:creator>
  <cp:lastModifiedBy>Chantelle</cp:lastModifiedBy>
  <cp:revision>16</cp:revision>
  <dcterms:created xsi:type="dcterms:W3CDTF">2019-07-31T19:19:12Z</dcterms:created>
  <dcterms:modified xsi:type="dcterms:W3CDTF">2019-08-02T19:16:59Z</dcterms:modified>
</cp:coreProperties>
</file>