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1" r:id="rId1"/>
  </p:sldMasterIdLst>
  <p:notesMasterIdLst>
    <p:notesMasterId r:id="rId16"/>
  </p:notesMasterIdLst>
  <p:handoutMasterIdLst>
    <p:handoutMasterId r:id="rId17"/>
  </p:handoutMasterIdLst>
  <p:sldIdLst>
    <p:sldId id="256" r:id="rId2"/>
    <p:sldId id="257" r:id="rId3"/>
    <p:sldId id="264" r:id="rId4"/>
    <p:sldId id="268" r:id="rId5"/>
    <p:sldId id="266" r:id="rId6"/>
    <p:sldId id="269" r:id="rId7"/>
    <p:sldId id="258" r:id="rId8"/>
    <p:sldId id="267" r:id="rId9"/>
    <p:sldId id="262" r:id="rId10"/>
    <p:sldId id="259" r:id="rId11"/>
    <p:sldId id="260" r:id="rId12"/>
    <p:sldId id="265" r:id="rId13"/>
    <p:sldId id="261" r:id="rId14"/>
    <p:sldId id="263" r:id="rId15"/>
  </p:sldIdLst>
  <p:sldSz cx="12192000" cy="6858000"/>
  <p:notesSz cx="67611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7093" autoAdjust="0"/>
  </p:normalViewPr>
  <p:slideViewPr>
    <p:cSldViewPr snapToGrid="0">
      <p:cViewPr varScale="1">
        <p:scale>
          <a:sx n="89" d="100"/>
          <a:sy n="89" d="100"/>
        </p:scale>
        <p:origin x="137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7C3DB7-A95C-4BC4-ABE1-19AEC509FB4C}"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24531110-E914-45F8-BA31-44B24DC5AA91}">
      <dgm:prSet/>
      <dgm:spPr/>
      <dgm:t>
        <a:bodyPr/>
        <a:lstStyle/>
        <a:p>
          <a:r>
            <a:rPr lang="en-CA" dirty="0"/>
            <a:t>Dr. Evie Tastsoglou</a:t>
          </a:r>
        </a:p>
        <a:p>
          <a:r>
            <a:rPr lang="en-CA" dirty="0"/>
            <a:t>SMU</a:t>
          </a:r>
          <a:endParaRPr lang="en-US" dirty="0"/>
        </a:p>
      </dgm:t>
    </dgm:pt>
    <dgm:pt modelId="{67E73C26-60F0-42D4-B424-1BDE843FE37F}" type="parTrans" cxnId="{5F52A27C-CBB5-47A5-B27A-09D599C193BA}">
      <dgm:prSet/>
      <dgm:spPr/>
      <dgm:t>
        <a:bodyPr/>
        <a:lstStyle/>
        <a:p>
          <a:endParaRPr lang="en-US"/>
        </a:p>
      </dgm:t>
    </dgm:pt>
    <dgm:pt modelId="{A5A2BDFD-D492-4366-BF08-F2AB3346AAF1}" type="sibTrans" cxnId="{5F52A27C-CBB5-47A5-B27A-09D599C193BA}">
      <dgm:prSet/>
      <dgm:spPr/>
      <dgm:t>
        <a:bodyPr/>
        <a:lstStyle/>
        <a:p>
          <a:endParaRPr lang="en-US"/>
        </a:p>
      </dgm:t>
    </dgm:pt>
    <dgm:pt modelId="{F0F0621F-D534-4F5B-BC83-18553E600D36}">
      <dgm:prSet/>
      <dgm:spPr/>
      <dgm:t>
        <a:bodyPr/>
        <a:lstStyle/>
        <a:p>
          <a:r>
            <a:rPr lang="en-CA" dirty="0"/>
            <a:t>Dr. Lori Wilkinson</a:t>
          </a:r>
        </a:p>
        <a:p>
          <a:r>
            <a:rPr lang="en-CA" dirty="0"/>
            <a:t>University of Manitoba</a:t>
          </a:r>
          <a:endParaRPr lang="en-US" dirty="0"/>
        </a:p>
      </dgm:t>
    </dgm:pt>
    <dgm:pt modelId="{59165EB0-9FE4-4F06-9C57-5CB83CD0474B}" type="parTrans" cxnId="{F782DBB3-5CB6-44FC-8C4A-32239B5F8E7A}">
      <dgm:prSet/>
      <dgm:spPr/>
      <dgm:t>
        <a:bodyPr/>
        <a:lstStyle/>
        <a:p>
          <a:endParaRPr lang="en-US"/>
        </a:p>
      </dgm:t>
    </dgm:pt>
    <dgm:pt modelId="{10F5D376-1020-4F3F-A3E6-5FF8FEB3B180}" type="sibTrans" cxnId="{F782DBB3-5CB6-44FC-8C4A-32239B5F8E7A}">
      <dgm:prSet/>
      <dgm:spPr/>
      <dgm:t>
        <a:bodyPr/>
        <a:lstStyle/>
        <a:p>
          <a:endParaRPr lang="en-US"/>
        </a:p>
      </dgm:t>
    </dgm:pt>
    <dgm:pt modelId="{15EC4FB9-EA7C-49D1-AAAC-B6D92B77C0FE}">
      <dgm:prSet/>
      <dgm:spPr/>
      <dgm:t>
        <a:bodyPr/>
        <a:lstStyle/>
        <a:p>
          <a:r>
            <a:rPr lang="en-CA" dirty="0"/>
            <a:t>Dr. Cathy </a:t>
          </a:r>
          <a:r>
            <a:rPr lang="en-CA" dirty="0" err="1"/>
            <a:t>Holtman</a:t>
          </a:r>
          <a:endParaRPr lang="en-CA" dirty="0"/>
        </a:p>
        <a:p>
          <a:r>
            <a:rPr lang="en-CA" dirty="0"/>
            <a:t>University of New Brunswick</a:t>
          </a:r>
          <a:endParaRPr lang="en-US" dirty="0"/>
        </a:p>
      </dgm:t>
    </dgm:pt>
    <dgm:pt modelId="{F6652B9A-21D4-4626-AB6B-229E636CB1C3}" type="parTrans" cxnId="{0D5D2D57-B4F6-47BE-B812-C5A97A7D7742}">
      <dgm:prSet/>
      <dgm:spPr/>
      <dgm:t>
        <a:bodyPr/>
        <a:lstStyle/>
        <a:p>
          <a:endParaRPr lang="en-US"/>
        </a:p>
      </dgm:t>
    </dgm:pt>
    <dgm:pt modelId="{D5A363A3-DBCC-4A54-956A-E1B5AF9D7A46}" type="sibTrans" cxnId="{0D5D2D57-B4F6-47BE-B812-C5A97A7D7742}">
      <dgm:prSet/>
      <dgm:spPr/>
      <dgm:t>
        <a:bodyPr/>
        <a:lstStyle/>
        <a:p>
          <a:endParaRPr lang="en-US"/>
        </a:p>
      </dgm:t>
    </dgm:pt>
    <dgm:pt modelId="{1E426494-5E55-4EEF-8959-8D37BB962483}">
      <dgm:prSet/>
      <dgm:spPr/>
      <dgm:t>
        <a:bodyPr/>
        <a:lstStyle/>
        <a:p>
          <a:r>
            <a:rPr lang="en-CA" dirty="0"/>
            <a:t>Dr. Myrna Dawson</a:t>
          </a:r>
        </a:p>
        <a:p>
          <a:r>
            <a:rPr lang="en-CA" dirty="0"/>
            <a:t>Guelph University</a:t>
          </a:r>
          <a:endParaRPr lang="en-US" dirty="0"/>
        </a:p>
      </dgm:t>
    </dgm:pt>
    <dgm:pt modelId="{C6C25EA8-6266-4566-BD3D-11D9E51D6210}" type="parTrans" cxnId="{50438A1C-9F0D-4310-992C-F9AFEFC4AB6E}">
      <dgm:prSet/>
      <dgm:spPr/>
      <dgm:t>
        <a:bodyPr/>
        <a:lstStyle/>
        <a:p>
          <a:endParaRPr lang="en-US"/>
        </a:p>
      </dgm:t>
    </dgm:pt>
    <dgm:pt modelId="{2B1D3B47-424D-425C-83E3-A6774AB80876}" type="sibTrans" cxnId="{50438A1C-9F0D-4310-992C-F9AFEFC4AB6E}">
      <dgm:prSet/>
      <dgm:spPr/>
      <dgm:t>
        <a:bodyPr/>
        <a:lstStyle/>
        <a:p>
          <a:endParaRPr lang="en-US"/>
        </a:p>
      </dgm:t>
    </dgm:pt>
    <dgm:pt modelId="{D98D34FE-570E-4EEB-B16D-F6A28557D3FC}" type="pres">
      <dgm:prSet presAssocID="{5B7C3DB7-A95C-4BC4-ABE1-19AEC509FB4C}" presName="linear" presStyleCnt="0">
        <dgm:presLayoutVars>
          <dgm:animLvl val="lvl"/>
          <dgm:resizeHandles val="exact"/>
        </dgm:presLayoutVars>
      </dgm:prSet>
      <dgm:spPr/>
      <dgm:t>
        <a:bodyPr/>
        <a:lstStyle/>
        <a:p>
          <a:endParaRPr lang="en-US"/>
        </a:p>
      </dgm:t>
    </dgm:pt>
    <dgm:pt modelId="{A5B5DC3B-AB55-4F91-8043-000DCB5AF1FA}" type="pres">
      <dgm:prSet presAssocID="{24531110-E914-45F8-BA31-44B24DC5AA91}" presName="parentText" presStyleLbl="node1" presStyleIdx="0" presStyleCnt="4">
        <dgm:presLayoutVars>
          <dgm:chMax val="0"/>
          <dgm:bulletEnabled val="1"/>
        </dgm:presLayoutVars>
      </dgm:prSet>
      <dgm:spPr/>
      <dgm:t>
        <a:bodyPr/>
        <a:lstStyle/>
        <a:p>
          <a:endParaRPr lang="en-US"/>
        </a:p>
      </dgm:t>
    </dgm:pt>
    <dgm:pt modelId="{5ADBAD8D-EF80-43C2-89E0-27EF743F7578}" type="pres">
      <dgm:prSet presAssocID="{A5A2BDFD-D492-4366-BF08-F2AB3346AAF1}" presName="spacer" presStyleCnt="0"/>
      <dgm:spPr/>
    </dgm:pt>
    <dgm:pt modelId="{184CBD71-44A3-45C0-9A38-83AD6DC16065}" type="pres">
      <dgm:prSet presAssocID="{F0F0621F-D534-4F5B-BC83-18553E600D36}" presName="parentText" presStyleLbl="node1" presStyleIdx="1" presStyleCnt="4">
        <dgm:presLayoutVars>
          <dgm:chMax val="0"/>
          <dgm:bulletEnabled val="1"/>
        </dgm:presLayoutVars>
      </dgm:prSet>
      <dgm:spPr/>
      <dgm:t>
        <a:bodyPr/>
        <a:lstStyle/>
        <a:p>
          <a:endParaRPr lang="en-US"/>
        </a:p>
      </dgm:t>
    </dgm:pt>
    <dgm:pt modelId="{917AFCE8-C443-4361-9ABE-4FF73015BD53}" type="pres">
      <dgm:prSet presAssocID="{10F5D376-1020-4F3F-A3E6-5FF8FEB3B180}" presName="spacer" presStyleCnt="0"/>
      <dgm:spPr/>
    </dgm:pt>
    <dgm:pt modelId="{9C36F3D4-8D8E-4905-A744-D0C668F2A542}" type="pres">
      <dgm:prSet presAssocID="{15EC4FB9-EA7C-49D1-AAAC-B6D92B77C0FE}" presName="parentText" presStyleLbl="node1" presStyleIdx="2" presStyleCnt="4">
        <dgm:presLayoutVars>
          <dgm:chMax val="0"/>
          <dgm:bulletEnabled val="1"/>
        </dgm:presLayoutVars>
      </dgm:prSet>
      <dgm:spPr/>
      <dgm:t>
        <a:bodyPr/>
        <a:lstStyle/>
        <a:p>
          <a:endParaRPr lang="en-US"/>
        </a:p>
      </dgm:t>
    </dgm:pt>
    <dgm:pt modelId="{90DDFE86-5AFE-44E4-9B93-B712BAB0C515}" type="pres">
      <dgm:prSet presAssocID="{D5A363A3-DBCC-4A54-956A-E1B5AF9D7A46}" presName="spacer" presStyleCnt="0"/>
      <dgm:spPr/>
    </dgm:pt>
    <dgm:pt modelId="{12B15D7D-02F0-4E9A-9B20-A5C7F0EF22EF}" type="pres">
      <dgm:prSet presAssocID="{1E426494-5E55-4EEF-8959-8D37BB962483}" presName="parentText" presStyleLbl="node1" presStyleIdx="3" presStyleCnt="4">
        <dgm:presLayoutVars>
          <dgm:chMax val="0"/>
          <dgm:bulletEnabled val="1"/>
        </dgm:presLayoutVars>
      </dgm:prSet>
      <dgm:spPr/>
      <dgm:t>
        <a:bodyPr/>
        <a:lstStyle/>
        <a:p>
          <a:endParaRPr lang="en-US"/>
        </a:p>
      </dgm:t>
    </dgm:pt>
  </dgm:ptLst>
  <dgm:cxnLst>
    <dgm:cxn modelId="{2FEB1FD6-A053-457D-93D0-B82076443E98}" type="presOf" srcId="{5B7C3DB7-A95C-4BC4-ABE1-19AEC509FB4C}" destId="{D98D34FE-570E-4EEB-B16D-F6A28557D3FC}" srcOrd="0" destOrd="0" presId="urn:microsoft.com/office/officeart/2005/8/layout/vList2"/>
    <dgm:cxn modelId="{35A33A57-192D-4B4A-B258-1CAA99C7F9C0}" type="presOf" srcId="{15EC4FB9-EA7C-49D1-AAAC-B6D92B77C0FE}" destId="{9C36F3D4-8D8E-4905-A744-D0C668F2A542}" srcOrd="0" destOrd="0" presId="urn:microsoft.com/office/officeart/2005/8/layout/vList2"/>
    <dgm:cxn modelId="{50438A1C-9F0D-4310-992C-F9AFEFC4AB6E}" srcId="{5B7C3DB7-A95C-4BC4-ABE1-19AEC509FB4C}" destId="{1E426494-5E55-4EEF-8959-8D37BB962483}" srcOrd="3" destOrd="0" parTransId="{C6C25EA8-6266-4566-BD3D-11D9E51D6210}" sibTransId="{2B1D3B47-424D-425C-83E3-A6774AB80876}"/>
    <dgm:cxn modelId="{0D5D2D57-B4F6-47BE-B812-C5A97A7D7742}" srcId="{5B7C3DB7-A95C-4BC4-ABE1-19AEC509FB4C}" destId="{15EC4FB9-EA7C-49D1-AAAC-B6D92B77C0FE}" srcOrd="2" destOrd="0" parTransId="{F6652B9A-21D4-4626-AB6B-229E636CB1C3}" sibTransId="{D5A363A3-DBCC-4A54-956A-E1B5AF9D7A46}"/>
    <dgm:cxn modelId="{5F52A27C-CBB5-47A5-B27A-09D599C193BA}" srcId="{5B7C3DB7-A95C-4BC4-ABE1-19AEC509FB4C}" destId="{24531110-E914-45F8-BA31-44B24DC5AA91}" srcOrd="0" destOrd="0" parTransId="{67E73C26-60F0-42D4-B424-1BDE843FE37F}" sibTransId="{A5A2BDFD-D492-4366-BF08-F2AB3346AAF1}"/>
    <dgm:cxn modelId="{EDFAE1D8-26B7-4250-B526-9DA3A5EA6706}" type="presOf" srcId="{F0F0621F-D534-4F5B-BC83-18553E600D36}" destId="{184CBD71-44A3-45C0-9A38-83AD6DC16065}" srcOrd="0" destOrd="0" presId="urn:microsoft.com/office/officeart/2005/8/layout/vList2"/>
    <dgm:cxn modelId="{F782DBB3-5CB6-44FC-8C4A-32239B5F8E7A}" srcId="{5B7C3DB7-A95C-4BC4-ABE1-19AEC509FB4C}" destId="{F0F0621F-D534-4F5B-BC83-18553E600D36}" srcOrd="1" destOrd="0" parTransId="{59165EB0-9FE4-4F06-9C57-5CB83CD0474B}" sibTransId="{10F5D376-1020-4F3F-A3E6-5FF8FEB3B180}"/>
    <dgm:cxn modelId="{BF331AA5-8F83-49A7-BDD0-666CAAA9DFD7}" type="presOf" srcId="{24531110-E914-45F8-BA31-44B24DC5AA91}" destId="{A5B5DC3B-AB55-4F91-8043-000DCB5AF1FA}" srcOrd="0" destOrd="0" presId="urn:microsoft.com/office/officeart/2005/8/layout/vList2"/>
    <dgm:cxn modelId="{A1D46E95-AB1C-414B-9271-92D117F77000}" type="presOf" srcId="{1E426494-5E55-4EEF-8959-8D37BB962483}" destId="{12B15D7D-02F0-4E9A-9B20-A5C7F0EF22EF}" srcOrd="0" destOrd="0" presId="urn:microsoft.com/office/officeart/2005/8/layout/vList2"/>
    <dgm:cxn modelId="{2C252CFB-90EA-4DA2-A400-85B6B4ECA348}" type="presParOf" srcId="{D98D34FE-570E-4EEB-B16D-F6A28557D3FC}" destId="{A5B5DC3B-AB55-4F91-8043-000DCB5AF1FA}" srcOrd="0" destOrd="0" presId="urn:microsoft.com/office/officeart/2005/8/layout/vList2"/>
    <dgm:cxn modelId="{0F780744-DFB9-4732-B455-72628B5F3CA9}" type="presParOf" srcId="{D98D34FE-570E-4EEB-B16D-F6A28557D3FC}" destId="{5ADBAD8D-EF80-43C2-89E0-27EF743F7578}" srcOrd="1" destOrd="0" presId="urn:microsoft.com/office/officeart/2005/8/layout/vList2"/>
    <dgm:cxn modelId="{9D77E93C-E087-4420-875B-47603CD17659}" type="presParOf" srcId="{D98D34FE-570E-4EEB-B16D-F6A28557D3FC}" destId="{184CBD71-44A3-45C0-9A38-83AD6DC16065}" srcOrd="2" destOrd="0" presId="urn:microsoft.com/office/officeart/2005/8/layout/vList2"/>
    <dgm:cxn modelId="{2BF5036C-4A76-4AFA-9E11-01301DC1E253}" type="presParOf" srcId="{D98D34FE-570E-4EEB-B16D-F6A28557D3FC}" destId="{917AFCE8-C443-4361-9ABE-4FF73015BD53}" srcOrd="3" destOrd="0" presId="urn:microsoft.com/office/officeart/2005/8/layout/vList2"/>
    <dgm:cxn modelId="{50C13348-CC44-46AF-93D1-02B9CFE8A8BF}" type="presParOf" srcId="{D98D34FE-570E-4EEB-B16D-F6A28557D3FC}" destId="{9C36F3D4-8D8E-4905-A744-D0C668F2A542}" srcOrd="4" destOrd="0" presId="urn:microsoft.com/office/officeart/2005/8/layout/vList2"/>
    <dgm:cxn modelId="{1383F9D7-9F22-4F66-9997-305EDFC347E6}" type="presParOf" srcId="{D98D34FE-570E-4EEB-B16D-F6A28557D3FC}" destId="{90DDFE86-5AFE-44E4-9B93-B712BAB0C515}" srcOrd="5" destOrd="0" presId="urn:microsoft.com/office/officeart/2005/8/layout/vList2"/>
    <dgm:cxn modelId="{486626F8-39B6-4488-A834-93E7CF0CF145}" type="presParOf" srcId="{D98D34FE-570E-4EEB-B16D-F6A28557D3FC}" destId="{12B15D7D-02F0-4E9A-9B20-A5C7F0EF22E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5DC3B-AB55-4F91-8043-000DCB5AF1FA}">
      <dsp:nvSpPr>
        <dsp:cNvPr id="0" name=""/>
        <dsp:cNvSpPr/>
      </dsp:nvSpPr>
      <dsp:spPr>
        <a:xfrm>
          <a:off x="0" y="70135"/>
          <a:ext cx="6254724" cy="1277639"/>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CA" sz="2800" kern="1200" dirty="0"/>
            <a:t>Dr. Evie Tastsoglou</a:t>
          </a:r>
        </a:p>
        <a:p>
          <a:pPr lvl="0" algn="l" defTabSz="1244600">
            <a:lnSpc>
              <a:spcPct val="90000"/>
            </a:lnSpc>
            <a:spcBef>
              <a:spcPct val="0"/>
            </a:spcBef>
            <a:spcAft>
              <a:spcPct val="35000"/>
            </a:spcAft>
          </a:pPr>
          <a:r>
            <a:rPr lang="en-CA" sz="2800" kern="1200" dirty="0"/>
            <a:t>SMU</a:t>
          </a:r>
          <a:endParaRPr lang="en-US" sz="2800" kern="1200" dirty="0"/>
        </a:p>
      </dsp:txBody>
      <dsp:txXfrm>
        <a:off x="62369" y="132504"/>
        <a:ext cx="6129986" cy="1152901"/>
      </dsp:txXfrm>
    </dsp:sp>
    <dsp:sp modelId="{184CBD71-44A3-45C0-9A38-83AD6DC16065}">
      <dsp:nvSpPr>
        <dsp:cNvPr id="0" name=""/>
        <dsp:cNvSpPr/>
      </dsp:nvSpPr>
      <dsp:spPr>
        <a:xfrm>
          <a:off x="0" y="1428415"/>
          <a:ext cx="6254724" cy="1277639"/>
        </a:xfrm>
        <a:prstGeom prst="roundRect">
          <a:avLst/>
        </a:prstGeom>
        <a:solidFill>
          <a:schemeClr val="accent5">
            <a:hueOff val="-212339"/>
            <a:satOff val="-23689"/>
            <a:lumOff val="9935"/>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CA" sz="2800" kern="1200" dirty="0"/>
            <a:t>Dr. Lori Wilkinson</a:t>
          </a:r>
        </a:p>
        <a:p>
          <a:pPr lvl="0" algn="l" defTabSz="1244600">
            <a:lnSpc>
              <a:spcPct val="90000"/>
            </a:lnSpc>
            <a:spcBef>
              <a:spcPct val="0"/>
            </a:spcBef>
            <a:spcAft>
              <a:spcPct val="35000"/>
            </a:spcAft>
          </a:pPr>
          <a:r>
            <a:rPr lang="en-CA" sz="2800" kern="1200" dirty="0"/>
            <a:t>University of Manitoba</a:t>
          </a:r>
          <a:endParaRPr lang="en-US" sz="2800" kern="1200" dirty="0"/>
        </a:p>
      </dsp:txBody>
      <dsp:txXfrm>
        <a:off x="62369" y="1490784"/>
        <a:ext cx="6129986" cy="1152901"/>
      </dsp:txXfrm>
    </dsp:sp>
    <dsp:sp modelId="{9C36F3D4-8D8E-4905-A744-D0C668F2A542}">
      <dsp:nvSpPr>
        <dsp:cNvPr id="0" name=""/>
        <dsp:cNvSpPr/>
      </dsp:nvSpPr>
      <dsp:spPr>
        <a:xfrm>
          <a:off x="0" y="2786695"/>
          <a:ext cx="6254724" cy="1277639"/>
        </a:xfrm>
        <a:prstGeom prst="roundRect">
          <a:avLst/>
        </a:prstGeom>
        <a:solidFill>
          <a:schemeClr val="accent5">
            <a:hueOff val="-424678"/>
            <a:satOff val="-47378"/>
            <a:lumOff val="19871"/>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CA" sz="2800" kern="1200" dirty="0"/>
            <a:t>Dr. Cathy </a:t>
          </a:r>
          <a:r>
            <a:rPr lang="en-CA" sz="2800" kern="1200" dirty="0" err="1"/>
            <a:t>Holtman</a:t>
          </a:r>
          <a:endParaRPr lang="en-CA" sz="2800" kern="1200" dirty="0"/>
        </a:p>
        <a:p>
          <a:pPr lvl="0" algn="l" defTabSz="1244600">
            <a:lnSpc>
              <a:spcPct val="90000"/>
            </a:lnSpc>
            <a:spcBef>
              <a:spcPct val="0"/>
            </a:spcBef>
            <a:spcAft>
              <a:spcPct val="35000"/>
            </a:spcAft>
          </a:pPr>
          <a:r>
            <a:rPr lang="en-CA" sz="2800" kern="1200" dirty="0"/>
            <a:t>University of New Brunswick</a:t>
          </a:r>
          <a:endParaRPr lang="en-US" sz="2800" kern="1200" dirty="0"/>
        </a:p>
      </dsp:txBody>
      <dsp:txXfrm>
        <a:off x="62369" y="2849064"/>
        <a:ext cx="6129986" cy="1152901"/>
      </dsp:txXfrm>
    </dsp:sp>
    <dsp:sp modelId="{12B15D7D-02F0-4E9A-9B20-A5C7F0EF22EF}">
      <dsp:nvSpPr>
        <dsp:cNvPr id="0" name=""/>
        <dsp:cNvSpPr/>
      </dsp:nvSpPr>
      <dsp:spPr>
        <a:xfrm>
          <a:off x="0" y="4144975"/>
          <a:ext cx="6254724" cy="1277639"/>
        </a:xfrm>
        <a:prstGeom prst="roundRect">
          <a:avLst/>
        </a:prstGeom>
        <a:solidFill>
          <a:schemeClr val="accent5">
            <a:hueOff val="-637017"/>
            <a:satOff val="-71067"/>
            <a:lumOff val="29806"/>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CA" sz="2800" kern="1200" dirty="0"/>
            <a:t>Dr. Myrna Dawson</a:t>
          </a:r>
        </a:p>
        <a:p>
          <a:pPr lvl="0" algn="l" defTabSz="1244600">
            <a:lnSpc>
              <a:spcPct val="90000"/>
            </a:lnSpc>
            <a:spcBef>
              <a:spcPct val="0"/>
            </a:spcBef>
            <a:spcAft>
              <a:spcPct val="35000"/>
            </a:spcAft>
          </a:pPr>
          <a:r>
            <a:rPr lang="en-CA" sz="2800" kern="1200" dirty="0"/>
            <a:t>Guelph University</a:t>
          </a:r>
          <a:endParaRPr lang="en-US" sz="2800" kern="1200" dirty="0"/>
        </a:p>
      </dsp:txBody>
      <dsp:txXfrm>
        <a:off x="62369" y="4207344"/>
        <a:ext cx="6129986" cy="115290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29761" y="0"/>
            <a:ext cx="2929837" cy="498852"/>
          </a:xfrm>
          <a:prstGeom prst="rect">
            <a:avLst/>
          </a:prstGeom>
        </p:spPr>
        <p:txBody>
          <a:bodyPr vert="horz" lIns="91440" tIns="45720" rIns="91440" bIns="45720" rtlCol="0"/>
          <a:lstStyle>
            <a:lvl1pPr algn="r">
              <a:defRPr sz="1200"/>
            </a:lvl1pPr>
          </a:lstStyle>
          <a:p>
            <a:fld id="{225BD4E8-C3B7-4D9B-B9C0-7AC508D04DDD}" type="datetimeFigureOut">
              <a:rPr lang="en-CA" smtClean="0"/>
              <a:t>2019-06-11</a:t>
            </a:fld>
            <a:endParaRPr lang="en-CA"/>
          </a:p>
        </p:txBody>
      </p:sp>
      <p:sp>
        <p:nvSpPr>
          <p:cNvPr id="4" name="Footer Placeholder 3"/>
          <p:cNvSpPr>
            <a:spLocks noGrp="1"/>
          </p:cNvSpPr>
          <p:nvPr>
            <p:ph type="ftr" sz="quarter" idx="2"/>
          </p:nvPr>
        </p:nvSpPr>
        <p:spPr>
          <a:xfrm>
            <a:off x="0" y="9443662"/>
            <a:ext cx="2929837" cy="498851"/>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29761" y="9443662"/>
            <a:ext cx="2929837" cy="498851"/>
          </a:xfrm>
          <a:prstGeom prst="rect">
            <a:avLst/>
          </a:prstGeom>
        </p:spPr>
        <p:txBody>
          <a:bodyPr vert="horz" lIns="91440" tIns="45720" rIns="91440" bIns="45720" rtlCol="0" anchor="b"/>
          <a:lstStyle>
            <a:lvl1pPr algn="r">
              <a:defRPr sz="1200"/>
            </a:lvl1pPr>
          </a:lstStyle>
          <a:p>
            <a:fld id="{CDC732E3-A924-426C-8F20-6A0F6DEFDDD4}" type="slidenum">
              <a:rPr lang="en-CA" smtClean="0"/>
              <a:t>‹#›</a:t>
            </a:fld>
            <a:endParaRPr lang="en-CA"/>
          </a:p>
        </p:txBody>
      </p:sp>
    </p:spTree>
    <p:extLst>
      <p:ext uri="{BB962C8B-B14F-4D97-AF65-F5344CB8AC3E}">
        <p14:creationId xmlns:p14="http://schemas.microsoft.com/office/powerpoint/2010/main" val="2198967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29761" y="0"/>
            <a:ext cx="2929837" cy="498852"/>
          </a:xfrm>
          <a:prstGeom prst="rect">
            <a:avLst/>
          </a:prstGeom>
        </p:spPr>
        <p:txBody>
          <a:bodyPr vert="horz" lIns="91440" tIns="45720" rIns="91440" bIns="45720" rtlCol="0"/>
          <a:lstStyle>
            <a:lvl1pPr algn="r">
              <a:defRPr sz="1200"/>
            </a:lvl1pPr>
          </a:lstStyle>
          <a:p>
            <a:fld id="{102B3376-560A-4B9E-B6D7-97BD78E9EB6C}" type="datetimeFigureOut">
              <a:rPr lang="en-CA" smtClean="0"/>
              <a:t>2019-06-11</a:t>
            </a:fld>
            <a:endParaRPr lang="en-CA"/>
          </a:p>
        </p:txBody>
      </p:sp>
      <p:sp>
        <p:nvSpPr>
          <p:cNvPr id="4" name="Slide Image Placeholder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76117" y="4784835"/>
            <a:ext cx="5408930" cy="3914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443662"/>
            <a:ext cx="2929837" cy="498851"/>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29761" y="9443662"/>
            <a:ext cx="2929837" cy="498851"/>
          </a:xfrm>
          <a:prstGeom prst="rect">
            <a:avLst/>
          </a:prstGeom>
        </p:spPr>
        <p:txBody>
          <a:bodyPr vert="horz" lIns="91440" tIns="45720" rIns="91440" bIns="45720" rtlCol="0" anchor="b"/>
          <a:lstStyle>
            <a:lvl1pPr algn="r">
              <a:defRPr sz="1200"/>
            </a:lvl1pPr>
          </a:lstStyle>
          <a:p>
            <a:fld id="{DF5E8C1D-E3C5-4BFA-BB27-C5D3C005EAAD}" type="slidenum">
              <a:rPr lang="en-CA" smtClean="0"/>
              <a:t>‹#›</a:t>
            </a:fld>
            <a:endParaRPr lang="en-CA"/>
          </a:p>
        </p:txBody>
      </p:sp>
    </p:spTree>
    <p:extLst>
      <p:ext uri="{BB962C8B-B14F-4D97-AF65-F5344CB8AC3E}">
        <p14:creationId xmlns:p14="http://schemas.microsoft.com/office/powerpoint/2010/main" val="183219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The consortium of </a:t>
            </a:r>
            <a:r>
              <a:rPr lang="en-CA" sz="1200" b="1" i="0" kern="1200" dirty="0">
                <a:solidFill>
                  <a:schemeClr val="tx1"/>
                </a:solidFill>
                <a:effectLst/>
                <a:latin typeface="+mn-lt"/>
                <a:ea typeface="+mn-ea"/>
                <a:cs typeface="+mn-cs"/>
              </a:rPr>
              <a:t>16 committed organisations from 13 countries</a:t>
            </a:r>
            <a:r>
              <a:rPr lang="en-CA" sz="1200" b="0" i="0" kern="1200" dirty="0">
                <a:solidFill>
                  <a:schemeClr val="tx1"/>
                </a:solidFill>
                <a:effectLst/>
                <a:latin typeface="+mn-lt"/>
                <a:ea typeface="+mn-ea"/>
                <a:cs typeface="+mn-cs"/>
              </a:rPr>
              <a:t> aims to strengthen transnational collaborations between research programme owners and managers, provide support to the promotion of </a:t>
            </a:r>
            <a:r>
              <a:rPr lang="en-CA" sz="1200" b="1" i="0" kern="1200" dirty="0">
                <a:solidFill>
                  <a:schemeClr val="tx1"/>
                </a:solidFill>
                <a:effectLst/>
                <a:latin typeface="+mn-lt"/>
                <a:ea typeface="+mn-ea"/>
                <a:cs typeface="+mn-cs"/>
              </a:rPr>
              <a:t>gender equality</a:t>
            </a:r>
            <a:r>
              <a:rPr lang="en-CA" sz="1200" b="0" i="0" kern="1200" dirty="0">
                <a:solidFill>
                  <a:schemeClr val="tx1"/>
                </a:solidFill>
                <a:effectLst/>
                <a:latin typeface="+mn-lt"/>
                <a:ea typeface="+mn-ea"/>
                <a:cs typeface="+mn-cs"/>
              </a:rPr>
              <a:t> through institutional change. Furthermore, the GENDER-NET Plus consortium aims to promote the integration of </a:t>
            </a:r>
            <a:r>
              <a:rPr lang="en-CA" sz="1200" b="1" i="0" kern="1200" dirty="0">
                <a:solidFill>
                  <a:schemeClr val="tx1"/>
                </a:solidFill>
                <a:effectLst/>
                <a:latin typeface="+mn-lt"/>
                <a:ea typeface="+mn-ea"/>
                <a:cs typeface="+mn-cs"/>
              </a:rPr>
              <a:t>sex and gender analysis into research</a:t>
            </a:r>
            <a:r>
              <a:rPr lang="en-CA" sz="1200" b="0" i="0" kern="1200" dirty="0">
                <a:solidFill>
                  <a:schemeClr val="tx1"/>
                </a:solidFill>
                <a:effectLst/>
                <a:latin typeface="+mn-lt"/>
                <a:ea typeface="+mn-ea"/>
                <a:cs typeface="+mn-cs"/>
              </a:rPr>
              <a:t>. This integration gives new knowledge and insights, which ultimately will benefit both women and men.</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By coupling research and innovation, Horizon 2020 is helping to achieve this with its emphasis on excellent science, industrial leadership and tackling societal challenges. The goal is to ensure Europe produces world-class science, removes barriers to innovation and makes it easier for the public and private sectors to work together in delivering innovation.</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ERA = European Research Area –goal to reduce fragmentation</a:t>
            </a:r>
            <a:endParaRPr lang="en-CA" dirty="0"/>
          </a:p>
        </p:txBody>
      </p:sp>
      <p:sp>
        <p:nvSpPr>
          <p:cNvPr id="4" name="Slide Number Placeholder 3"/>
          <p:cNvSpPr>
            <a:spLocks noGrp="1"/>
          </p:cNvSpPr>
          <p:nvPr>
            <p:ph type="sldNum" sz="quarter" idx="10"/>
          </p:nvPr>
        </p:nvSpPr>
        <p:spPr/>
        <p:txBody>
          <a:bodyPr/>
          <a:lstStyle/>
          <a:p>
            <a:fld id="{DF5E8C1D-E3C5-4BFA-BB27-C5D3C005EAAD}" type="slidenum">
              <a:rPr lang="en-CA" smtClean="0"/>
              <a:t>2</a:t>
            </a:fld>
            <a:endParaRPr lang="en-CA"/>
          </a:p>
        </p:txBody>
      </p:sp>
    </p:spTree>
    <p:extLst>
      <p:ext uri="{BB962C8B-B14F-4D97-AF65-F5344CB8AC3E}">
        <p14:creationId xmlns:p14="http://schemas.microsoft.com/office/powerpoint/2010/main" val="3213400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is a tendency to compartmentalize in research on SGBV and migration </a:t>
            </a:r>
            <a:r>
              <a:rPr lang="en-US" sz="1200" kern="1200" dirty="0" err="1">
                <a:solidFill>
                  <a:schemeClr val="tx1"/>
                </a:solidFill>
                <a:effectLst/>
                <a:latin typeface="+mn-lt"/>
                <a:ea typeface="+mn-ea"/>
                <a:cs typeface="+mn-cs"/>
              </a:rPr>
              <a:t>eg</a:t>
            </a:r>
            <a:r>
              <a:rPr lang="en-US" sz="1200" kern="1200" dirty="0">
                <a:solidFill>
                  <a:schemeClr val="tx1"/>
                </a:solidFill>
                <a:effectLst/>
                <a:latin typeface="+mn-lt"/>
                <a:ea typeface="+mn-ea"/>
                <a:cs typeface="+mn-cs"/>
              </a:rPr>
              <a:t> to focus specifically on SGBV as cause of forced migration, linked to refugees, or to consider other specific forms of violence such as domestic violence, or FGM. This leads to overlooking some of the many other forms of SGBV against migrants or linked to migration and also failing to make the links between different forms of SGBV against migrants, and the structural and systemic inequalities which may underlie them. There is also an issue of attributing SGBV against migrants and refugees in their country of destination to “cultural differences”, and thus paying less attention to structural and systemic factors which may render migrants vulnerable to certain forms of SGBV.  </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DF5E8C1D-E3C5-4BFA-BB27-C5D3C005EAAD}" type="slidenum">
              <a:rPr lang="en-CA" smtClean="0"/>
              <a:t>3</a:t>
            </a:fld>
            <a:endParaRPr lang="en-CA"/>
          </a:p>
        </p:txBody>
      </p:sp>
    </p:spTree>
    <p:extLst>
      <p:ext uri="{BB962C8B-B14F-4D97-AF65-F5344CB8AC3E}">
        <p14:creationId xmlns:p14="http://schemas.microsoft.com/office/powerpoint/2010/main" val="1768830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SGBV has been discussed as a cause of forced migration both through studies of violence during conflicts which has forced women to flee (with a focus on rape and sexual violence in war), and to a somewhat lesser extent looking at gender-related forms of persecution such as forced marriage, domestic violence for which women have migrated to claim asylum</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Findings across various national asylum systems show that even when gender is formally integrated into asylum law (through the EU Asylum Directives for example), there are barriers to women making claims on these grounds. The reluctance to consider women’s experiences of violence or persecution as “political” persists, particularly with regard to issues such as domestic violence. And women face serious obstacles and problems in making their claims such as the difficulties in talking about SGBV during asylum interviews etc. Perhaps the  most difficult problem is the burden of proof and the difficulty of providing evidence to support women’s claims of violence during the RSD process (Singer, 2014).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is a recent body of research emerging on the impacts of the securitization of borders, showing how increased border controls and harsher visa regimes act to increase the insecurities of those trying to cross them, making journeys longer, more dangerous and more expensive.</a:t>
            </a:r>
          </a:p>
          <a:p>
            <a:r>
              <a:rPr lang="en-US" sz="1200" kern="1200" dirty="0">
                <a:solidFill>
                  <a:schemeClr val="tx1"/>
                </a:solidFill>
                <a:effectLst/>
                <a:latin typeface="+mn-lt"/>
                <a:ea typeface="+mn-ea"/>
                <a:cs typeface="+mn-cs"/>
              </a:rPr>
              <a:t>Transactional sex is commonplace around migrant and refugee routes and camps, and may become part of a strategy of survival for migrant women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Another body of research has focused on migrant and refugee reception conditions and the ways in which this might contribute to women’s vulnerability to SGBV. Inadequate reception conditions for migrants have been shown to pose problems of insecurity for women, with a lack of safe and sanitary accommodation, access to health services or psychological support</a:t>
            </a:r>
          </a:p>
          <a:p>
            <a:endParaRPr lang="en-CA" dirty="0"/>
          </a:p>
        </p:txBody>
      </p:sp>
      <p:sp>
        <p:nvSpPr>
          <p:cNvPr id="4" name="Slide Number Placeholder 3"/>
          <p:cNvSpPr>
            <a:spLocks noGrp="1"/>
          </p:cNvSpPr>
          <p:nvPr>
            <p:ph type="sldNum" sz="quarter" idx="10"/>
          </p:nvPr>
        </p:nvSpPr>
        <p:spPr/>
        <p:txBody>
          <a:bodyPr/>
          <a:lstStyle/>
          <a:p>
            <a:fld id="{DF5E8C1D-E3C5-4BFA-BB27-C5D3C005EAAD}" type="slidenum">
              <a:rPr lang="en-CA" smtClean="0"/>
              <a:t>4</a:t>
            </a:fld>
            <a:endParaRPr lang="en-CA"/>
          </a:p>
        </p:txBody>
      </p:sp>
    </p:spTree>
    <p:extLst>
      <p:ext uri="{BB962C8B-B14F-4D97-AF65-F5344CB8AC3E}">
        <p14:creationId xmlns:p14="http://schemas.microsoft.com/office/powerpoint/2010/main" val="3786484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France (Dr. Jane Freedman), Canada (Dr. </a:t>
            </a:r>
            <a:r>
              <a:rPr lang="en-CA" sz="1200" kern="1200" dirty="0" err="1">
                <a:solidFill>
                  <a:schemeClr val="tx1"/>
                </a:solidFill>
                <a:effectLst/>
                <a:latin typeface="+mn-lt"/>
                <a:ea typeface="+mn-ea"/>
                <a:cs typeface="+mn-cs"/>
              </a:rPr>
              <a:t>Evangelia</a:t>
            </a:r>
            <a:r>
              <a:rPr lang="en-CA" sz="1200" kern="1200" dirty="0">
                <a:solidFill>
                  <a:schemeClr val="tx1"/>
                </a:solidFill>
                <a:effectLst/>
                <a:latin typeface="+mn-lt"/>
                <a:ea typeface="+mn-ea"/>
                <a:cs typeface="+mn-cs"/>
              </a:rPr>
              <a:t> Tastsoglou), Czech Republic (Dr. Gabriela </a:t>
            </a:r>
            <a:r>
              <a:rPr lang="en-CA" sz="1200" kern="1200" dirty="0" err="1">
                <a:solidFill>
                  <a:schemeClr val="tx1"/>
                </a:solidFill>
                <a:effectLst/>
                <a:latin typeface="+mn-lt"/>
                <a:ea typeface="+mn-ea"/>
                <a:cs typeface="+mn-cs"/>
              </a:rPr>
              <a:t>Volfova</a:t>
            </a:r>
            <a:r>
              <a:rPr lang="en-CA" sz="1200" kern="1200" dirty="0">
                <a:solidFill>
                  <a:schemeClr val="tx1"/>
                </a:solidFill>
                <a:effectLst/>
                <a:latin typeface="+mn-lt"/>
                <a:ea typeface="+mn-ea"/>
                <a:cs typeface="+mn-cs"/>
              </a:rPr>
              <a:t>), Ireland (Dr. Niamh Reilly),  Austria (Dr. </a:t>
            </a:r>
            <a:r>
              <a:rPr lang="en-CA" sz="1200" kern="1200" dirty="0" err="1">
                <a:solidFill>
                  <a:schemeClr val="tx1"/>
                </a:solidFill>
                <a:effectLst/>
                <a:latin typeface="+mn-lt"/>
                <a:ea typeface="+mn-ea"/>
                <a:cs typeface="+mn-cs"/>
              </a:rPr>
              <a:t>Sieglinde</a:t>
            </a:r>
            <a:r>
              <a:rPr lang="en-CA" sz="1200" kern="1200" dirty="0">
                <a:solidFill>
                  <a:schemeClr val="tx1"/>
                </a:solidFill>
                <a:effectLst/>
                <a:latin typeface="+mn-lt"/>
                <a:ea typeface="+mn-ea"/>
                <a:cs typeface="+mn-cs"/>
              </a:rPr>
              <a:t> Rosenberger), Norway (Dr. Magnum </a:t>
            </a:r>
            <a:r>
              <a:rPr lang="en-CA" sz="1200" kern="1200" dirty="0" err="1">
                <a:solidFill>
                  <a:schemeClr val="tx1"/>
                </a:solidFill>
                <a:effectLst/>
                <a:latin typeface="+mn-lt"/>
                <a:ea typeface="+mn-ea"/>
                <a:cs typeface="+mn-cs"/>
              </a:rPr>
              <a:t>Bjornholt</a:t>
            </a:r>
            <a:r>
              <a:rPr lang="en-CA" sz="1200" kern="1200" dirty="0">
                <a:solidFill>
                  <a:schemeClr val="tx1"/>
                </a:solidFill>
                <a:effectLst/>
                <a:latin typeface="+mn-lt"/>
                <a:ea typeface="+mn-ea"/>
                <a:cs typeface="+mn-cs"/>
              </a:rPr>
              <a:t>), and Israel (Dr. Ruth </a:t>
            </a:r>
            <a:r>
              <a:rPr lang="en-CA" sz="1200" kern="1200" dirty="0" err="1">
                <a:solidFill>
                  <a:schemeClr val="tx1"/>
                </a:solidFill>
                <a:effectLst/>
                <a:latin typeface="+mn-lt"/>
                <a:ea typeface="+mn-ea"/>
                <a:cs typeface="+mn-cs"/>
              </a:rPr>
              <a:t>Halperin</a:t>
            </a:r>
            <a:r>
              <a:rPr lang="en-CA" sz="1200" kern="1200" dirty="0">
                <a:solidFill>
                  <a:schemeClr val="tx1"/>
                </a:solidFill>
                <a:effectLst/>
                <a:latin typeface="+mn-lt"/>
                <a:ea typeface="+mn-ea"/>
                <a:cs typeface="+mn-cs"/>
              </a:rPr>
              <a:t> </a:t>
            </a:r>
            <a:r>
              <a:rPr lang="en-CA" sz="1200" kern="1200" dirty="0" err="1">
                <a:solidFill>
                  <a:schemeClr val="tx1"/>
                </a:solidFill>
                <a:effectLst/>
                <a:latin typeface="+mn-lt"/>
                <a:ea typeface="+mn-ea"/>
                <a:cs typeface="+mn-cs"/>
              </a:rPr>
              <a:t>Kaddari</a:t>
            </a:r>
            <a:r>
              <a:rPr lang="en-CA" sz="1200" kern="1200" dirty="0">
                <a:solidFill>
                  <a:schemeClr val="tx1"/>
                </a:solidFill>
                <a:effectLst/>
                <a:latin typeface="+mn-lt"/>
                <a:ea typeface="+mn-ea"/>
                <a:cs typeface="+mn-cs"/>
              </a:rPr>
              <a:t>).</a:t>
            </a:r>
            <a:endParaRPr lang="en-CA" dirty="0"/>
          </a:p>
        </p:txBody>
      </p:sp>
      <p:sp>
        <p:nvSpPr>
          <p:cNvPr id="4" name="Slide Number Placeholder 3"/>
          <p:cNvSpPr>
            <a:spLocks noGrp="1"/>
          </p:cNvSpPr>
          <p:nvPr>
            <p:ph type="sldNum" sz="quarter" idx="10"/>
          </p:nvPr>
        </p:nvSpPr>
        <p:spPr/>
        <p:txBody>
          <a:bodyPr/>
          <a:lstStyle/>
          <a:p>
            <a:fld id="{DF5E8C1D-E3C5-4BFA-BB27-C5D3C005EAAD}" type="slidenum">
              <a:rPr lang="en-CA" smtClean="0"/>
              <a:t>7</a:t>
            </a:fld>
            <a:endParaRPr lang="en-CA"/>
          </a:p>
        </p:txBody>
      </p:sp>
    </p:spTree>
    <p:extLst>
      <p:ext uri="{BB962C8B-B14F-4D97-AF65-F5344CB8AC3E}">
        <p14:creationId xmlns:p14="http://schemas.microsoft.com/office/powerpoint/2010/main" val="3266537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we can mobilize the concept of women and gender to better understand how normative ideas of femininity and masculinity impinge on migrant women’s wellbeing. We can also think about the concept of women -not to signify a coherent group or essentialist category -but in a way that recognizes individuals positioned as </a:t>
            </a:r>
            <a:r>
              <a:rPr lang="en-CA" sz="1200" i="1" kern="1200" dirty="0">
                <a:solidFill>
                  <a:schemeClr val="tx1"/>
                </a:solidFill>
                <a:effectLst/>
                <a:latin typeface="+mn-lt"/>
                <a:ea typeface="+mn-ea"/>
                <a:cs typeface="+mn-cs"/>
              </a:rPr>
              <a:t>women</a:t>
            </a:r>
            <a:r>
              <a:rPr lang="en-CA" sz="1200" kern="1200" dirty="0">
                <a:solidFill>
                  <a:schemeClr val="tx1"/>
                </a:solidFill>
                <a:effectLst/>
                <a:latin typeface="+mn-lt"/>
                <a:ea typeface="+mn-ea"/>
                <a:cs typeface="+mn-cs"/>
              </a:rPr>
              <a:t>, what Young (1994) refers to as a “serial collectivity</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Women are oppressed as women. Think about how dominant forms of masculinity and femininity impinge on migrant women’s experiences, but also how women contest, negotiate, and refashion gendered norms</a:t>
            </a:r>
            <a:endParaRPr lang="en-CA" dirty="0"/>
          </a:p>
        </p:txBody>
      </p:sp>
      <p:sp>
        <p:nvSpPr>
          <p:cNvPr id="4" name="Slide Number Placeholder 3"/>
          <p:cNvSpPr>
            <a:spLocks noGrp="1"/>
          </p:cNvSpPr>
          <p:nvPr>
            <p:ph type="sldNum" sz="quarter" idx="5"/>
          </p:nvPr>
        </p:nvSpPr>
        <p:spPr/>
        <p:txBody>
          <a:bodyPr/>
          <a:lstStyle/>
          <a:p>
            <a:fld id="{DF5E8C1D-E3C5-4BFA-BB27-C5D3C005EAAD}" type="slidenum">
              <a:rPr lang="en-CA" smtClean="0"/>
              <a:t>8</a:t>
            </a:fld>
            <a:endParaRPr lang="en-CA"/>
          </a:p>
        </p:txBody>
      </p:sp>
    </p:spTree>
    <p:extLst>
      <p:ext uri="{BB962C8B-B14F-4D97-AF65-F5344CB8AC3E}">
        <p14:creationId xmlns:p14="http://schemas.microsoft.com/office/powerpoint/2010/main" val="1599604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F5E8C1D-E3C5-4BFA-BB27-C5D3C005EAAD}" type="slidenum">
              <a:rPr lang="en-CA" smtClean="0"/>
              <a:t>11</a:t>
            </a:fld>
            <a:endParaRPr lang="en-CA"/>
          </a:p>
        </p:txBody>
      </p:sp>
    </p:spTree>
    <p:extLst>
      <p:ext uri="{BB962C8B-B14F-4D97-AF65-F5344CB8AC3E}">
        <p14:creationId xmlns:p14="http://schemas.microsoft.com/office/powerpoint/2010/main" val="1810278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F5E8C1D-E3C5-4BFA-BB27-C5D3C005EAAD}" type="slidenum">
              <a:rPr lang="en-CA" smtClean="0"/>
              <a:t>13</a:t>
            </a:fld>
            <a:endParaRPr lang="en-CA"/>
          </a:p>
        </p:txBody>
      </p:sp>
    </p:spTree>
    <p:extLst>
      <p:ext uri="{BB962C8B-B14F-4D97-AF65-F5344CB8AC3E}">
        <p14:creationId xmlns:p14="http://schemas.microsoft.com/office/powerpoint/2010/main" val="17514385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rgbClr val="262626"/>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33516AEA-5C55-4E59-B044-F1F5C5FFC228}" type="datetimeFigureOut">
              <a:rPr lang="en-CA" smtClean="0"/>
              <a:t>2019-06-11</a:t>
            </a:fld>
            <a:endParaRPr lang="en-CA"/>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CA"/>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CA32649A-AE78-4269-B744-3312083C732C}" type="slidenum">
              <a:rPr lang="en-CA" smtClean="0"/>
              <a:t>‹#›</a:t>
            </a:fld>
            <a:endParaRPr lang="en-CA"/>
          </a:p>
        </p:txBody>
      </p:sp>
      <p:pic>
        <p:nvPicPr>
          <p:cNvPr id="5" name="Picture 4">
            <a:extLst>
              <a:ext uri="{FF2B5EF4-FFF2-40B4-BE49-F238E27FC236}">
                <a16:creationId xmlns:a16="http://schemas.microsoft.com/office/drawing/2014/main" id="{75DDBEDC-3512-4C03-8B5A-4A11A3EE15D3}"/>
              </a:ext>
            </a:extLst>
          </p:cNvPr>
          <p:cNvPicPr>
            <a:picLocks noChangeAspect="1"/>
          </p:cNvPicPr>
          <p:nvPr userDrawn="1"/>
        </p:nvPicPr>
        <p:blipFill>
          <a:blip r:embed="rId2"/>
          <a:stretch>
            <a:fillRect/>
          </a:stretch>
        </p:blipFill>
        <p:spPr>
          <a:xfrm>
            <a:off x="6814862" y="0"/>
            <a:ext cx="5377138" cy="1292464"/>
          </a:xfrm>
          <a:prstGeom prst="rect">
            <a:avLst/>
          </a:prstGeom>
        </p:spPr>
      </p:pic>
    </p:spTree>
    <p:extLst>
      <p:ext uri="{BB962C8B-B14F-4D97-AF65-F5344CB8AC3E}">
        <p14:creationId xmlns:p14="http://schemas.microsoft.com/office/powerpoint/2010/main" val="2332176468"/>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516AEA-5C55-4E59-B044-F1F5C5FFC228}" type="datetimeFigureOut">
              <a:rPr lang="en-CA" smtClean="0"/>
              <a:t>2019-06-11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A32649A-AE78-4269-B744-3312083C732C}" type="slidenum">
              <a:rPr lang="en-CA" smtClean="0"/>
              <a:t>‹#›</a:t>
            </a:fld>
            <a:endParaRPr lang="en-CA"/>
          </a:p>
        </p:txBody>
      </p:sp>
    </p:spTree>
    <p:extLst>
      <p:ext uri="{BB962C8B-B14F-4D97-AF65-F5344CB8AC3E}">
        <p14:creationId xmlns:p14="http://schemas.microsoft.com/office/powerpoint/2010/main" val="1493510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516AEA-5C55-4E59-B044-F1F5C5FFC228}" type="datetimeFigureOut">
              <a:rPr lang="en-CA" smtClean="0"/>
              <a:t>2019-06-11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A32649A-AE78-4269-B744-3312083C732C}" type="slidenum">
              <a:rPr lang="en-CA" smtClean="0"/>
              <a:t>‹#›</a:t>
            </a:fld>
            <a:endParaRPr lang="en-CA"/>
          </a:p>
        </p:txBody>
      </p:sp>
    </p:spTree>
    <p:extLst>
      <p:ext uri="{BB962C8B-B14F-4D97-AF65-F5344CB8AC3E}">
        <p14:creationId xmlns:p14="http://schemas.microsoft.com/office/powerpoint/2010/main" val="234880046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516AEA-5C55-4E59-B044-F1F5C5FFC228}" type="datetimeFigureOut">
              <a:rPr lang="en-CA" smtClean="0"/>
              <a:t>2019-06-11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A32649A-AE78-4269-B744-3312083C732C}" type="slidenum">
              <a:rPr lang="en-CA" smtClean="0"/>
              <a:t>‹#›</a:t>
            </a:fld>
            <a:endParaRPr lang="en-CA"/>
          </a:p>
        </p:txBody>
      </p:sp>
      <p:pic>
        <p:nvPicPr>
          <p:cNvPr id="8" name="Picture 7">
            <a:extLst>
              <a:ext uri="{FF2B5EF4-FFF2-40B4-BE49-F238E27FC236}">
                <a16:creationId xmlns:a16="http://schemas.microsoft.com/office/drawing/2014/main" id="{EBD0CDCE-3D82-447A-A8E3-4247F500F621}"/>
              </a:ext>
            </a:extLst>
          </p:cNvPr>
          <p:cNvPicPr>
            <a:picLocks noChangeAspect="1"/>
          </p:cNvPicPr>
          <p:nvPr userDrawn="1"/>
        </p:nvPicPr>
        <p:blipFill>
          <a:blip r:embed="rId2"/>
          <a:stretch>
            <a:fillRect/>
          </a:stretch>
        </p:blipFill>
        <p:spPr>
          <a:xfrm>
            <a:off x="6816436" y="5561219"/>
            <a:ext cx="5375564" cy="1288282"/>
          </a:xfrm>
          <a:prstGeom prst="rect">
            <a:avLst/>
          </a:prstGeom>
        </p:spPr>
      </p:pic>
    </p:spTree>
    <p:extLst>
      <p:ext uri="{BB962C8B-B14F-4D97-AF65-F5344CB8AC3E}">
        <p14:creationId xmlns:p14="http://schemas.microsoft.com/office/powerpoint/2010/main" val="637557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516AEA-5C55-4E59-B044-F1F5C5FFC228}" type="datetimeFigureOut">
              <a:rPr lang="en-CA" smtClean="0"/>
              <a:t>2019-06-11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A32649A-AE78-4269-B744-3312083C732C}" type="slidenum">
              <a:rPr lang="en-CA" smtClean="0"/>
              <a:t>‹#›</a:t>
            </a:fld>
            <a:endParaRPr lang="en-CA"/>
          </a:p>
        </p:txBody>
      </p:sp>
    </p:spTree>
    <p:extLst>
      <p:ext uri="{BB962C8B-B14F-4D97-AF65-F5344CB8AC3E}">
        <p14:creationId xmlns:p14="http://schemas.microsoft.com/office/powerpoint/2010/main" val="337545834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516AEA-5C55-4E59-B044-F1F5C5FFC228}" type="datetimeFigureOut">
              <a:rPr lang="en-CA" smtClean="0"/>
              <a:t>2019-06-11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A32649A-AE78-4269-B744-3312083C732C}" type="slidenum">
              <a:rPr lang="en-CA" smtClean="0"/>
              <a:t>‹#›</a:t>
            </a:fld>
            <a:endParaRPr lang="en-CA"/>
          </a:p>
        </p:txBody>
      </p:sp>
      <p:pic>
        <p:nvPicPr>
          <p:cNvPr id="8" name="Picture 7">
            <a:extLst>
              <a:ext uri="{FF2B5EF4-FFF2-40B4-BE49-F238E27FC236}">
                <a16:creationId xmlns:a16="http://schemas.microsoft.com/office/drawing/2014/main" id="{0E1A0DF3-9B10-4CD6-95DB-C6F7BEA81F46}"/>
              </a:ext>
            </a:extLst>
          </p:cNvPr>
          <p:cNvPicPr>
            <a:picLocks noChangeAspect="1"/>
          </p:cNvPicPr>
          <p:nvPr userDrawn="1"/>
        </p:nvPicPr>
        <p:blipFill>
          <a:blip r:embed="rId2"/>
          <a:stretch>
            <a:fillRect/>
          </a:stretch>
        </p:blipFill>
        <p:spPr>
          <a:xfrm>
            <a:off x="6814862" y="5565536"/>
            <a:ext cx="5377138" cy="1292464"/>
          </a:xfrm>
          <a:prstGeom prst="rect">
            <a:avLst/>
          </a:prstGeom>
        </p:spPr>
      </p:pic>
    </p:spTree>
    <p:extLst>
      <p:ext uri="{BB962C8B-B14F-4D97-AF65-F5344CB8AC3E}">
        <p14:creationId xmlns:p14="http://schemas.microsoft.com/office/powerpoint/2010/main" val="2263142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516AEA-5C55-4E59-B044-F1F5C5FFC228}" type="datetimeFigureOut">
              <a:rPr lang="en-CA" smtClean="0"/>
              <a:t>2019-06-11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A32649A-AE78-4269-B744-3312083C732C}" type="slidenum">
              <a:rPr lang="en-CA" smtClean="0"/>
              <a:t>‹#›</a:t>
            </a:fld>
            <a:endParaRPr lang="en-CA"/>
          </a:p>
        </p:txBody>
      </p:sp>
    </p:spTree>
    <p:extLst>
      <p:ext uri="{BB962C8B-B14F-4D97-AF65-F5344CB8AC3E}">
        <p14:creationId xmlns:p14="http://schemas.microsoft.com/office/powerpoint/2010/main" val="3446822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516AEA-5C55-4E59-B044-F1F5C5FFC228}" type="datetimeFigureOut">
              <a:rPr lang="en-CA" smtClean="0"/>
              <a:t>2019-06-11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A32649A-AE78-4269-B744-3312083C732C}" type="slidenum">
              <a:rPr lang="en-CA" smtClean="0"/>
              <a:t>‹#›</a:t>
            </a:fld>
            <a:endParaRPr lang="en-CA"/>
          </a:p>
        </p:txBody>
      </p:sp>
    </p:spTree>
    <p:extLst>
      <p:ext uri="{BB962C8B-B14F-4D97-AF65-F5344CB8AC3E}">
        <p14:creationId xmlns:p14="http://schemas.microsoft.com/office/powerpoint/2010/main" val="2291941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516AEA-5C55-4E59-B044-F1F5C5FFC228}" type="datetimeFigureOut">
              <a:rPr lang="en-CA" smtClean="0"/>
              <a:t>2019-06-11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A32649A-AE78-4269-B744-3312083C732C}" type="slidenum">
              <a:rPr lang="en-CA" smtClean="0"/>
              <a:t>‹#›</a:t>
            </a:fld>
            <a:endParaRPr lang="en-CA"/>
          </a:p>
        </p:txBody>
      </p:sp>
    </p:spTree>
    <p:extLst>
      <p:ext uri="{BB962C8B-B14F-4D97-AF65-F5344CB8AC3E}">
        <p14:creationId xmlns:p14="http://schemas.microsoft.com/office/powerpoint/2010/main" val="2834126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33516AEA-5C55-4E59-B044-F1F5C5FFC228}" type="datetimeFigureOut">
              <a:rPr lang="en-CA" smtClean="0"/>
              <a:t>2019-06-11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CA32649A-AE78-4269-B744-3312083C732C}" type="slidenum">
              <a:rPr lang="en-CA" smtClean="0"/>
              <a:t>‹#›</a:t>
            </a:fld>
            <a:endParaRPr lang="en-CA"/>
          </a:p>
        </p:txBody>
      </p:sp>
    </p:spTree>
    <p:extLst>
      <p:ext uri="{BB962C8B-B14F-4D97-AF65-F5344CB8AC3E}">
        <p14:creationId xmlns:p14="http://schemas.microsoft.com/office/powerpoint/2010/main" val="4060789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33516AEA-5C55-4E59-B044-F1F5C5FFC228}" type="datetimeFigureOut">
              <a:rPr lang="en-CA" smtClean="0"/>
              <a:t>2019-06-11</a:t>
            </a:fld>
            <a:endParaRPr lang="en-CA"/>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CA"/>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CA32649A-AE78-4269-B744-3312083C732C}" type="slidenum">
              <a:rPr lang="en-CA" smtClean="0"/>
              <a:t>‹#›</a:t>
            </a:fld>
            <a:endParaRPr lang="en-CA"/>
          </a:p>
        </p:txBody>
      </p:sp>
    </p:spTree>
    <p:extLst>
      <p:ext uri="{BB962C8B-B14F-4D97-AF65-F5344CB8AC3E}">
        <p14:creationId xmlns:p14="http://schemas.microsoft.com/office/powerpoint/2010/main" val="38507079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33516AEA-5C55-4E59-B044-F1F5C5FFC228}" type="datetimeFigureOut">
              <a:rPr lang="en-CA" smtClean="0"/>
              <a:t>2019-06-11</a:t>
            </a:fld>
            <a:endParaRPr lang="en-CA"/>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CA"/>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CA32649A-AE78-4269-B744-3312083C732C}" type="slidenum">
              <a:rPr lang="en-CA" smtClean="0"/>
              <a:t>‹#›</a:t>
            </a:fld>
            <a:endParaRPr lang="en-CA"/>
          </a:p>
        </p:txBody>
      </p:sp>
    </p:spTree>
    <p:extLst>
      <p:ext uri="{BB962C8B-B14F-4D97-AF65-F5344CB8AC3E}">
        <p14:creationId xmlns:p14="http://schemas.microsoft.com/office/powerpoint/2010/main" val="2592243998"/>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FE3A7B-DDFF-4F81-8AAE-11D96D138C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9825ADD-F95C-4747-9B41-5DB21C28E6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5" cy="5571066"/>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791A8E-B2BA-467D-BB87-8CFBFB13AF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0" y="726948"/>
            <a:ext cx="10744200" cy="5404104"/>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67D7BFF-011E-45DB-8525-FA57BA31E3D2}"/>
              </a:ext>
            </a:extLst>
          </p:cNvPr>
          <p:cNvSpPr>
            <a:spLocks noGrp="1"/>
          </p:cNvSpPr>
          <p:nvPr>
            <p:ph type="subTitle" idx="1"/>
          </p:nvPr>
        </p:nvSpPr>
        <p:spPr>
          <a:xfrm>
            <a:off x="1667504" y="4064972"/>
            <a:ext cx="9607159" cy="1476235"/>
          </a:xfrm>
        </p:spPr>
        <p:txBody>
          <a:bodyPr>
            <a:normAutofit/>
          </a:bodyPr>
          <a:lstStyle/>
          <a:p>
            <a:pPr algn="ctr"/>
            <a:r>
              <a:rPr lang="en-CA" sz="2600" dirty="0">
                <a:solidFill>
                  <a:srgbClr val="FFFFFF"/>
                </a:solidFill>
              </a:rPr>
              <a:t>Chantelle Falconer</a:t>
            </a:r>
          </a:p>
          <a:p>
            <a:pPr algn="ctr"/>
            <a:r>
              <a:rPr lang="en-CA" sz="2600" dirty="0">
                <a:solidFill>
                  <a:srgbClr val="FFFFFF"/>
                </a:solidFill>
              </a:rPr>
              <a:t>Postdoctoral Fellow, Sociology and IDS</a:t>
            </a:r>
          </a:p>
          <a:p>
            <a:pPr algn="ctr"/>
            <a:r>
              <a:rPr lang="en-CA" sz="2600" dirty="0" smtClean="0">
                <a:solidFill>
                  <a:srgbClr val="FFFFFF"/>
                </a:solidFill>
              </a:rPr>
              <a:t>Saint Mary’s University</a:t>
            </a:r>
            <a:endParaRPr lang="en-CA" sz="2600" dirty="0">
              <a:solidFill>
                <a:srgbClr val="FFFFFF"/>
              </a:solidFill>
            </a:endParaRPr>
          </a:p>
        </p:txBody>
      </p:sp>
      <p:sp>
        <p:nvSpPr>
          <p:cNvPr id="2" name="Title 1">
            <a:extLst>
              <a:ext uri="{FF2B5EF4-FFF2-40B4-BE49-F238E27FC236}">
                <a16:creationId xmlns:a16="http://schemas.microsoft.com/office/drawing/2014/main" id="{AA4D2F92-AA08-4A27-BAD3-588B2066D050}"/>
              </a:ext>
            </a:extLst>
          </p:cNvPr>
          <p:cNvSpPr>
            <a:spLocks noGrp="1"/>
          </p:cNvSpPr>
          <p:nvPr>
            <p:ph type="ctrTitle"/>
          </p:nvPr>
        </p:nvSpPr>
        <p:spPr>
          <a:xfrm>
            <a:off x="1292419" y="963809"/>
            <a:ext cx="9607160" cy="2779429"/>
          </a:xfrm>
        </p:spPr>
        <p:txBody>
          <a:bodyPr>
            <a:normAutofit/>
          </a:bodyPr>
          <a:lstStyle/>
          <a:p>
            <a:pPr algn="ctr"/>
            <a:r>
              <a:rPr lang="en-CA" sz="6100" dirty="0"/>
              <a:t>Violence Against Migrants and Refugees: Analyzing Causes and Effective Policy Responses</a:t>
            </a:r>
          </a:p>
        </p:txBody>
      </p:sp>
      <p:pic>
        <p:nvPicPr>
          <p:cNvPr id="5" name="Picture 4">
            <a:extLst>
              <a:ext uri="{FF2B5EF4-FFF2-40B4-BE49-F238E27FC236}">
                <a16:creationId xmlns:a16="http://schemas.microsoft.com/office/drawing/2014/main" id="{18D84A4F-2989-473E-8C19-A1B7D5483522}"/>
              </a:ext>
            </a:extLst>
          </p:cNvPr>
          <p:cNvPicPr>
            <a:picLocks noChangeAspect="1"/>
          </p:cNvPicPr>
          <p:nvPr/>
        </p:nvPicPr>
        <p:blipFill>
          <a:blip r:embed="rId2"/>
          <a:stretch>
            <a:fillRect/>
          </a:stretch>
        </p:blipFill>
        <p:spPr>
          <a:xfrm>
            <a:off x="3782514" y="5607277"/>
            <a:ext cx="5377138" cy="1292464"/>
          </a:xfrm>
          <a:prstGeom prst="rect">
            <a:avLst/>
          </a:prstGeom>
        </p:spPr>
      </p:pic>
    </p:spTree>
    <p:extLst>
      <p:ext uri="{BB962C8B-B14F-4D97-AF65-F5344CB8AC3E}">
        <p14:creationId xmlns:p14="http://schemas.microsoft.com/office/powerpoint/2010/main" val="126892549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F66085-25F3-4AD0-8CB7-2F62489B98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673CFD-8370-4AC4-BEEE-40453F2B6CB0}"/>
              </a:ext>
            </a:extLst>
          </p:cNvPr>
          <p:cNvSpPr>
            <a:spLocks noGrp="1"/>
          </p:cNvSpPr>
          <p:nvPr>
            <p:ph type="title"/>
          </p:nvPr>
        </p:nvSpPr>
        <p:spPr>
          <a:xfrm>
            <a:off x="706298" y="639763"/>
            <a:ext cx="3997693" cy="5492750"/>
          </a:xfrm>
        </p:spPr>
        <p:txBody>
          <a:bodyPr>
            <a:normAutofit/>
          </a:bodyPr>
          <a:lstStyle/>
          <a:p>
            <a:r>
              <a:rPr lang="en-CA" sz="6000">
                <a:solidFill>
                  <a:srgbClr val="FFFFFF"/>
                </a:solidFill>
              </a:rPr>
              <a:t>Canadian Team</a:t>
            </a:r>
          </a:p>
        </p:txBody>
      </p:sp>
      <p:graphicFrame>
        <p:nvGraphicFramePr>
          <p:cNvPr id="5" name="Content Placeholder 2">
            <a:extLst>
              <a:ext uri="{FF2B5EF4-FFF2-40B4-BE49-F238E27FC236}">
                <a16:creationId xmlns:a16="http://schemas.microsoft.com/office/drawing/2014/main" id="{1EDB7BC7-2C64-49C2-9229-092F07C3E9E4}"/>
              </a:ext>
            </a:extLst>
          </p:cNvPr>
          <p:cNvGraphicFramePr>
            <a:graphicFrameLocks noGrp="1"/>
          </p:cNvGraphicFramePr>
          <p:nvPr>
            <p:ph idx="1"/>
            <p:extLst>
              <p:ext uri="{D42A27DB-BD31-4B8C-83A1-F6EECF244321}">
                <p14:modId xmlns:p14="http://schemas.microsoft.com/office/powerpoint/2010/main" val="2571834983"/>
              </p:ext>
            </p:extLst>
          </p:nvPr>
        </p:nvGraphicFramePr>
        <p:xfrm>
          <a:off x="5288347" y="639763"/>
          <a:ext cx="6254724" cy="5492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5934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6D1297B-384A-46BA-8902-D218A1E37A83}"/>
              </a:ext>
            </a:extLst>
          </p:cNvPr>
          <p:cNvSpPr>
            <a:spLocks noGrp="1"/>
          </p:cNvSpPr>
          <p:nvPr>
            <p:ph idx="1"/>
          </p:nvPr>
        </p:nvSpPr>
        <p:spPr>
          <a:xfrm>
            <a:off x="761802" y="1199978"/>
            <a:ext cx="3363974" cy="4842930"/>
          </a:xfrm>
        </p:spPr>
        <p:txBody>
          <a:bodyPr>
            <a:normAutofit/>
          </a:bodyPr>
          <a:lstStyle/>
          <a:p>
            <a:pPr marL="0" indent="0">
              <a:buNone/>
            </a:pPr>
            <a:r>
              <a:rPr lang="en-US" sz="2000" b="1" dirty="0">
                <a:solidFill>
                  <a:schemeClr val="tx1"/>
                </a:solidFill>
              </a:rPr>
              <a:t>4 Regions</a:t>
            </a:r>
            <a:r>
              <a:rPr lang="en-US" sz="2000" dirty="0">
                <a:solidFill>
                  <a:schemeClr val="bg1"/>
                </a:solidFill>
              </a:rPr>
              <a:t>:</a:t>
            </a:r>
            <a:endParaRPr lang="en-US" sz="2000" dirty="0">
              <a:solidFill>
                <a:schemeClr val="tx1"/>
              </a:solidFill>
            </a:endParaRPr>
          </a:p>
          <a:p>
            <a:r>
              <a:rPr lang="en-US" sz="2000" dirty="0">
                <a:solidFill>
                  <a:schemeClr val="tx1"/>
                </a:solidFill>
              </a:rPr>
              <a:t>Atlantic</a:t>
            </a:r>
          </a:p>
          <a:p>
            <a:r>
              <a:rPr lang="en-US" sz="2000" dirty="0">
                <a:solidFill>
                  <a:schemeClr val="tx1"/>
                </a:solidFill>
              </a:rPr>
              <a:t>Quebec </a:t>
            </a:r>
          </a:p>
          <a:p>
            <a:r>
              <a:rPr lang="en-US" sz="2000" dirty="0">
                <a:solidFill>
                  <a:schemeClr val="tx1"/>
                </a:solidFill>
              </a:rPr>
              <a:t>Ontario</a:t>
            </a:r>
          </a:p>
          <a:p>
            <a:r>
              <a:rPr lang="en-US" sz="2000" dirty="0">
                <a:solidFill>
                  <a:schemeClr val="tx1"/>
                </a:solidFill>
              </a:rPr>
              <a:t>Western</a:t>
            </a:r>
          </a:p>
        </p:txBody>
      </p:sp>
      <p:pic>
        <p:nvPicPr>
          <p:cNvPr id="7" name="Content Placeholder 3">
            <a:extLst>
              <a:ext uri="{FF2B5EF4-FFF2-40B4-BE49-F238E27FC236}">
                <a16:creationId xmlns:a16="http://schemas.microsoft.com/office/drawing/2014/main" id="{3ACA5209-41E1-4FC9-990B-C20C5BD47FA5}"/>
              </a:ext>
            </a:extLst>
          </p:cNvPr>
          <p:cNvPicPr>
            <a:picLocks noChangeAspect="1"/>
          </p:cNvPicPr>
          <p:nvPr/>
        </p:nvPicPr>
        <p:blipFill>
          <a:blip r:embed="rId3"/>
          <a:stretch>
            <a:fillRect/>
          </a:stretch>
        </p:blipFill>
        <p:spPr>
          <a:xfrm>
            <a:off x="4310743" y="362434"/>
            <a:ext cx="7205517" cy="5151943"/>
          </a:xfrm>
          <a:prstGeom prst="rect">
            <a:avLst/>
          </a:prstGeom>
        </p:spPr>
      </p:pic>
    </p:spTree>
    <p:extLst>
      <p:ext uri="{BB962C8B-B14F-4D97-AF65-F5344CB8AC3E}">
        <p14:creationId xmlns:p14="http://schemas.microsoft.com/office/powerpoint/2010/main" val="2617334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4010828"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4" y="809244"/>
            <a:ext cx="3685032"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1292" y="1031634"/>
            <a:ext cx="3368431" cy="4844777"/>
          </a:xfrm>
        </p:spPr>
        <p:txBody>
          <a:bodyPr>
            <a:normAutofit/>
          </a:bodyPr>
          <a:lstStyle/>
          <a:p>
            <a:r>
              <a:rPr lang="en-CA" dirty="0">
                <a:solidFill>
                  <a:srgbClr val="FFFFFF"/>
                </a:solidFill>
              </a:rPr>
              <a:t>Methods</a:t>
            </a:r>
            <a:br>
              <a:rPr lang="en-CA" dirty="0">
                <a:solidFill>
                  <a:srgbClr val="FFFFFF"/>
                </a:solidFill>
              </a:rPr>
            </a:br>
            <a:r>
              <a:rPr lang="en-CA" dirty="0">
                <a:solidFill>
                  <a:srgbClr val="FFFFFF"/>
                </a:solidFill>
              </a:rPr>
              <a:t/>
            </a:r>
            <a:br>
              <a:rPr lang="en-CA" dirty="0">
                <a:solidFill>
                  <a:srgbClr val="FFFFFF"/>
                </a:solidFill>
              </a:rPr>
            </a:br>
            <a:r>
              <a:rPr lang="en-CA" dirty="0">
                <a:solidFill>
                  <a:srgbClr val="FFFFFF"/>
                </a:solidFill>
              </a:rPr>
              <a:t>Secondary Data</a:t>
            </a:r>
          </a:p>
        </p:txBody>
      </p:sp>
      <p:sp>
        <p:nvSpPr>
          <p:cNvPr id="3" name="Content Placeholder 2"/>
          <p:cNvSpPr>
            <a:spLocks noGrp="1"/>
          </p:cNvSpPr>
          <p:nvPr>
            <p:ph idx="1"/>
          </p:nvPr>
        </p:nvSpPr>
        <p:spPr>
          <a:xfrm>
            <a:off x="5289791" y="1031634"/>
            <a:ext cx="6140590" cy="4746232"/>
          </a:xfrm>
        </p:spPr>
        <p:txBody>
          <a:bodyPr anchor="ctr">
            <a:normAutofit/>
          </a:bodyPr>
          <a:lstStyle/>
          <a:p>
            <a:pPr marL="0" indent="0">
              <a:buNone/>
            </a:pPr>
            <a:r>
              <a:rPr lang="en-CA" dirty="0"/>
              <a:t>Focus on gender, migration, GBV at regional, national, international scale</a:t>
            </a:r>
          </a:p>
          <a:p>
            <a:pPr marL="457200" lvl="1" indent="0">
              <a:buNone/>
            </a:pPr>
            <a:endParaRPr lang="en-CA" dirty="0"/>
          </a:p>
          <a:p>
            <a:pPr marL="457200" lvl="1" indent="0">
              <a:buNone/>
            </a:pPr>
            <a:endParaRPr lang="en-CA" dirty="0"/>
          </a:p>
          <a:p>
            <a:pPr marL="457200" lvl="1" indent="0">
              <a:buNone/>
            </a:pPr>
            <a:r>
              <a:rPr lang="en-CA" dirty="0"/>
              <a:t>Survey academic literature </a:t>
            </a:r>
          </a:p>
          <a:p>
            <a:pPr marL="457200" lvl="1" indent="0">
              <a:buNone/>
            </a:pPr>
            <a:r>
              <a:rPr lang="en-CA" dirty="0"/>
              <a:t>Review grey literature</a:t>
            </a:r>
          </a:p>
          <a:p>
            <a:pPr marL="457200" lvl="1" indent="0">
              <a:buNone/>
            </a:pPr>
            <a:r>
              <a:rPr lang="en-CA" dirty="0"/>
              <a:t>Statistics</a:t>
            </a:r>
          </a:p>
          <a:p>
            <a:pPr marL="457200" lvl="1" indent="0">
              <a:buNone/>
            </a:pPr>
            <a:r>
              <a:rPr lang="en-CA" dirty="0"/>
              <a:t>Policy analysis</a:t>
            </a:r>
          </a:p>
          <a:p>
            <a:pPr marL="457200" lvl="1" indent="0">
              <a:buNone/>
            </a:pPr>
            <a:r>
              <a:rPr lang="en-CA" dirty="0"/>
              <a:t>NGO mapping</a:t>
            </a:r>
          </a:p>
          <a:p>
            <a:pPr lvl="1"/>
            <a:endParaRPr lang="en-CA" dirty="0"/>
          </a:p>
          <a:p>
            <a:pPr marL="457200" lvl="1" indent="0">
              <a:buNone/>
            </a:pPr>
            <a:endParaRPr lang="en-CA" dirty="0"/>
          </a:p>
        </p:txBody>
      </p:sp>
    </p:spTree>
    <p:extLst>
      <p:ext uri="{BB962C8B-B14F-4D97-AF65-F5344CB8AC3E}">
        <p14:creationId xmlns:p14="http://schemas.microsoft.com/office/powerpoint/2010/main" val="3401863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4010828"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4" y="809244"/>
            <a:ext cx="3685032"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56C721-B5E9-42A2-9CDB-4E264BABE954}"/>
              </a:ext>
            </a:extLst>
          </p:cNvPr>
          <p:cNvSpPr>
            <a:spLocks noGrp="1"/>
          </p:cNvSpPr>
          <p:nvPr>
            <p:ph type="title"/>
          </p:nvPr>
        </p:nvSpPr>
        <p:spPr>
          <a:xfrm>
            <a:off x="961292" y="1031634"/>
            <a:ext cx="3368431" cy="4844777"/>
          </a:xfrm>
        </p:spPr>
        <p:txBody>
          <a:bodyPr>
            <a:normAutofit/>
          </a:bodyPr>
          <a:lstStyle/>
          <a:p>
            <a:r>
              <a:rPr lang="en-CA" dirty="0">
                <a:solidFill>
                  <a:srgbClr val="FFFFFF"/>
                </a:solidFill>
              </a:rPr>
              <a:t>Methods</a:t>
            </a:r>
            <a:br>
              <a:rPr lang="en-CA" dirty="0">
                <a:solidFill>
                  <a:srgbClr val="FFFFFF"/>
                </a:solidFill>
              </a:rPr>
            </a:br>
            <a:r>
              <a:rPr lang="en-CA" dirty="0">
                <a:solidFill>
                  <a:srgbClr val="FFFFFF"/>
                </a:solidFill>
              </a:rPr>
              <a:t/>
            </a:r>
            <a:br>
              <a:rPr lang="en-CA" dirty="0">
                <a:solidFill>
                  <a:srgbClr val="FFFFFF"/>
                </a:solidFill>
              </a:rPr>
            </a:br>
            <a:r>
              <a:rPr lang="en-CA" dirty="0">
                <a:solidFill>
                  <a:srgbClr val="FFFFFF"/>
                </a:solidFill>
              </a:rPr>
              <a:t>Primary Data</a:t>
            </a:r>
          </a:p>
        </p:txBody>
      </p:sp>
      <p:sp>
        <p:nvSpPr>
          <p:cNvPr id="3" name="Content Placeholder 2">
            <a:extLst>
              <a:ext uri="{FF2B5EF4-FFF2-40B4-BE49-F238E27FC236}">
                <a16:creationId xmlns:a16="http://schemas.microsoft.com/office/drawing/2014/main" id="{631387BE-E6B8-4601-873D-A8E2C71B6495}"/>
              </a:ext>
            </a:extLst>
          </p:cNvPr>
          <p:cNvSpPr>
            <a:spLocks noGrp="1"/>
          </p:cNvSpPr>
          <p:nvPr>
            <p:ph idx="1"/>
          </p:nvPr>
        </p:nvSpPr>
        <p:spPr>
          <a:xfrm>
            <a:off x="5289791" y="1031634"/>
            <a:ext cx="6140590" cy="4746232"/>
          </a:xfrm>
        </p:spPr>
        <p:txBody>
          <a:bodyPr anchor="ctr">
            <a:normAutofit/>
          </a:bodyPr>
          <a:lstStyle/>
          <a:p>
            <a:pPr>
              <a:buFont typeface="Arial" panose="020B0604020202020204" pitchFamily="34" charset="0"/>
              <a:buChar char="•"/>
            </a:pPr>
            <a:r>
              <a:rPr lang="en-CA" dirty="0"/>
              <a:t>Key informant interviews</a:t>
            </a:r>
          </a:p>
          <a:p>
            <a:pPr>
              <a:buFont typeface="Arial" panose="020B0604020202020204" pitchFamily="34" charset="0"/>
              <a:buChar char="•"/>
            </a:pPr>
            <a:r>
              <a:rPr lang="en-CA" dirty="0"/>
              <a:t>Semi-structed interviews with migrant and refugee women</a:t>
            </a:r>
          </a:p>
          <a:p>
            <a:pPr lvl="1"/>
            <a:endParaRPr lang="en-CA" dirty="0"/>
          </a:p>
          <a:p>
            <a:pPr marL="457200" lvl="1" indent="0">
              <a:buNone/>
            </a:pPr>
            <a:endParaRPr lang="en-CA" dirty="0"/>
          </a:p>
        </p:txBody>
      </p:sp>
    </p:spTree>
    <p:extLst>
      <p:ext uri="{BB962C8B-B14F-4D97-AF65-F5344CB8AC3E}">
        <p14:creationId xmlns:p14="http://schemas.microsoft.com/office/powerpoint/2010/main" val="352330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4CA17-9982-400E-928B-11EF72C85020}"/>
              </a:ext>
            </a:extLst>
          </p:cNvPr>
          <p:cNvSpPr>
            <a:spLocks noGrp="1"/>
          </p:cNvSpPr>
          <p:nvPr>
            <p:ph type="title"/>
          </p:nvPr>
        </p:nvSpPr>
        <p:spPr/>
        <p:txBody>
          <a:bodyPr/>
          <a:lstStyle/>
          <a:p>
            <a:r>
              <a:rPr lang="en-CA" dirty="0"/>
              <a:t>Current Project Stage</a:t>
            </a:r>
          </a:p>
        </p:txBody>
      </p:sp>
      <p:sp>
        <p:nvSpPr>
          <p:cNvPr id="3" name="Content Placeholder 2">
            <a:extLst>
              <a:ext uri="{FF2B5EF4-FFF2-40B4-BE49-F238E27FC236}">
                <a16:creationId xmlns:a16="http://schemas.microsoft.com/office/drawing/2014/main" id="{EEA9A466-886E-4AD2-BBA4-D96F19EA6E4C}"/>
              </a:ext>
            </a:extLst>
          </p:cNvPr>
          <p:cNvSpPr>
            <a:spLocks noGrp="1"/>
          </p:cNvSpPr>
          <p:nvPr>
            <p:ph idx="1"/>
          </p:nvPr>
        </p:nvSpPr>
        <p:spPr/>
        <p:txBody>
          <a:bodyPr>
            <a:normAutofit/>
          </a:bodyPr>
          <a:lstStyle/>
          <a:p>
            <a:pPr>
              <a:buFont typeface="Arial" panose="020B0604020202020204" pitchFamily="34" charset="0"/>
              <a:buChar char="•"/>
            </a:pPr>
            <a:r>
              <a:rPr lang="en-CA" dirty="0"/>
              <a:t>Country review/Literature review</a:t>
            </a:r>
          </a:p>
          <a:p>
            <a:pPr lvl="5">
              <a:buFont typeface="Arial" panose="020B0604020202020204" pitchFamily="34" charset="0"/>
              <a:buChar char="•"/>
            </a:pPr>
            <a:r>
              <a:rPr lang="en-CA" dirty="0"/>
              <a:t>Statistics</a:t>
            </a:r>
          </a:p>
          <a:p>
            <a:pPr lvl="5">
              <a:buFont typeface="Arial" panose="020B0604020202020204" pitchFamily="34" charset="0"/>
              <a:buChar char="•"/>
            </a:pPr>
            <a:r>
              <a:rPr lang="en-CA" dirty="0"/>
              <a:t>Legal and policy frameworks</a:t>
            </a:r>
          </a:p>
          <a:p>
            <a:pPr lvl="5">
              <a:buFont typeface="Arial" panose="020B0604020202020204" pitchFamily="34" charset="0"/>
              <a:buChar char="•"/>
            </a:pPr>
            <a:r>
              <a:rPr lang="en-CA" dirty="0"/>
              <a:t>Implementation</a:t>
            </a:r>
          </a:p>
          <a:p>
            <a:pPr lvl="5">
              <a:buFont typeface="Arial" panose="020B0604020202020204" pitchFamily="34" charset="0"/>
              <a:buChar char="•"/>
            </a:pPr>
            <a:r>
              <a:rPr lang="en-CA" dirty="0"/>
              <a:t>Agents</a:t>
            </a:r>
          </a:p>
          <a:p>
            <a:pPr lvl="5">
              <a:buFont typeface="Arial" panose="020B0604020202020204" pitchFamily="34" charset="0"/>
              <a:buChar char="•"/>
            </a:pPr>
            <a:r>
              <a:rPr lang="en-CA" dirty="0"/>
              <a:t>Dominant and public narratives</a:t>
            </a:r>
          </a:p>
          <a:p>
            <a:pPr>
              <a:buFont typeface="Arial" panose="020B0604020202020204" pitchFamily="34" charset="0"/>
              <a:buChar char="•"/>
            </a:pPr>
            <a:r>
              <a:rPr lang="en-CA" dirty="0"/>
              <a:t>REB application</a:t>
            </a:r>
          </a:p>
          <a:p>
            <a:pPr>
              <a:buFont typeface="Arial" panose="020B0604020202020204" pitchFamily="34" charset="0"/>
              <a:buChar char="•"/>
            </a:pPr>
            <a:r>
              <a:rPr lang="en-CA" dirty="0"/>
              <a:t>A</a:t>
            </a:r>
            <a:r>
              <a:rPr lang="en-CA" dirty="0" smtClean="0"/>
              <a:t>dvisory Grou</a:t>
            </a:r>
            <a:r>
              <a:rPr lang="en-CA" dirty="0"/>
              <a:t>p</a:t>
            </a:r>
            <a:endParaRPr lang="en-CA" dirty="0"/>
          </a:p>
          <a:p>
            <a:pPr lvl="5">
              <a:buFont typeface="Arial" panose="020B0604020202020204" pitchFamily="34" charset="0"/>
              <a:buChar char="•"/>
            </a:pPr>
            <a:r>
              <a:rPr lang="en-CA" dirty="0"/>
              <a:t>Participatory </a:t>
            </a:r>
            <a:r>
              <a:rPr lang="en-CA" dirty="0" smtClean="0"/>
              <a:t>approach</a:t>
            </a:r>
            <a:endParaRPr lang="en-CA" dirty="0"/>
          </a:p>
          <a:p>
            <a:pPr>
              <a:buFont typeface="Arial" panose="020B0604020202020204" pitchFamily="34" charset="0"/>
              <a:buChar char="•"/>
            </a:pPr>
            <a:r>
              <a:rPr lang="en-CA" dirty="0" smtClean="0"/>
              <a:t>Website</a:t>
            </a:r>
            <a:endParaRPr lang="en-CA" dirty="0"/>
          </a:p>
        </p:txBody>
      </p:sp>
    </p:spTree>
    <p:extLst>
      <p:ext uri="{BB962C8B-B14F-4D97-AF65-F5344CB8AC3E}">
        <p14:creationId xmlns:p14="http://schemas.microsoft.com/office/powerpoint/2010/main" val="3503662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D5346-FE5C-47EB-AD92-2F8C94E52509}"/>
              </a:ext>
            </a:extLst>
          </p:cNvPr>
          <p:cNvSpPr>
            <a:spLocks noGrp="1"/>
          </p:cNvSpPr>
          <p:nvPr>
            <p:ph type="title"/>
          </p:nvPr>
        </p:nvSpPr>
        <p:spPr/>
        <p:txBody>
          <a:bodyPr>
            <a:normAutofit/>
          </a:bodyPr>
          <a:lstStyle/>
          <a:p>
            <a:pPr algn="r"/>
            <a:r>
              <a:rPr lang="en-CA" sz="2400" dirty="0">
                <a:solidFill>
                  <a:schemeClr val="bg1"/>
                </a:solidFill>
              </a:rPr>
              <a:t>3 years</a:t>
            </a:r>
          </a:p>
        </p:txBody>
      </p:sp>
      <p:sp>
        <p:nvSpPr>
          <p:cNvPr id="3" name="Content Placeholder 2">
            <a:extLst>
              <a:ext uri="{FF2B5EF4-FFF2-40B4-BE49-F238E27FC236}">
                <a16:creationId xmlns:a16="http://schemas.microsoft.com/office/drawing/2014/main" id="{C10E3581-FAF0-4951-9196-2DF6B5A8DAF6}"/>
              </a:ext>
            </a:extLst>
          </p:cNvPr>
          <p:cNvSpPr>
            <a:spLocks noGrp="1"/>
          </p:cNvSpPr>
          <p:nvPr>
            <p:ph type="body" idx="1"/>
          </p:nvPr>
        </p:nvSpPr>
        <p:spPr>
          <a:xfrm>
            <a:off x="689026" y="4860425"/>
            <a:ext cx="11058323" cy="1645920"/>
          </a:xfrm>
          <a:solidFill>
            <a:schemeClr val="accent1"/>
          </a:solidFill>
        </p:spPr>
        <p:txBody>
          <a:bodyPr anchor="ctr">
            <a:normAutofit/>
          </a:bodyPr>
          <a:lstStyle/>
          <a:p>
            <a:pPr>
              <a:buFont typeface="Wingdings" panose="05000000000000000000" pitchFamily="2" charset="2"/>
              <a:buChar char="Ø"/>
            </a:pPr>
            <a:r>
              <a:rPr lang="en-CA" sz="2000" b="1" dirty="0">
                <a:solidFill>
                  <a:schemeClr val="tx1"/>
                </a:solidFill>
              </a:rPr>
              <a:t>3 years</a:t>
            </a:r>
          </a:p>
          <a:p>
            <a:pPr>
              <a:buFont typeface="Wingdings" panose="05000000000000000000" pitchFamily="2" charset="2"/>
              <a:buChar char="Ø"/>
            </a:pPr>
            <a:r>
              <a:rPr lang="en-CA" sz="2000" b="1" dirty="0">
                <a:solidFill>
                  <a:schemeClr val="tx1"/>
                </a:solidFill>
              </a:rPr>
              <a:t>Gender-Net Plus joint call on Gender and UN Sustainable Development Goals</a:t>
            </a:r>
          </a:p>
          <a:p>
            <a:pPr lvl="1">
              <a:buFont typeface="Wingdings" panose="05000000000000000000" pitchFamily="2" charset="2"/>
              <a:buChar char="Ø"/>
            </a:pPr>
            <a:r>
              <a:rPr lang="en-CA" sz="2000" b="1" dirty="0">
                <a:solidFill>
                  <a:schemeClr val="tx1"/>
                </a:solidFill>
              </a:rPr>
              <a:t>International Consortium</a:t>
            </a:r>
          </a:p>
          <a:p>
            <a:pPr>
              <a:buFont typeface="Wingdings" panose="05000000000000000000" pitchFamily="2" charset="2"/>
              <a:buChar char="Ø"/>
            </a:pPr>
            <a:r>
              <a:rPr lang="en-CA" sz="2000" b="1" dirty="0">
                <a:solidFill>
                  <a:schemeClr val="tx1"/>
                </a:solidFill>
              </a:rPr>
              <a:t> Canadian Team: CIHR-funded </a:t>
            </a:r>
          </a:p>
        </p:txBody>
      </p:sp>
      <p:pic>
        <p:nvPicPr>
          <p:cNvPr id="4" name="Picture 3">
            <a:extLst>
              <a:ext uri="{FF2B5EF4-FFF2-40B4-BE49-F238E27FC236}">
                <a16:creationId xmlns:a16="http://schemas.microsoft.com/office/drawing/2014/main" id="{25A01E02-8CF6-4CB8-9AE1-18EA0EF6D1F9}"/>
              </a:ext>
            </a:extLst>
          </p:cNvPr>
          <p:cNvPicPr>
            <a:picLocks noChangeAspect="1"/>
          </p:cNvPicPr>
          <p:nvPr/>
        </p:nvPicPr>
        <p:blipFill>
          <a:blip r:embed="rId3"/>
          <a:stretch>
            <a:fillRect/>
          </a:stretch>
        </p:blipFill>
        <p:spPr>
          <a:xfrm>
            <a:off x="795142" y="1023107"/>
            <a:ext cx="10595911" cy="2543019"/>
          </a:xfrm>
          <a:prstGeom prst="rect">
            <a:avLst/>
          </a:prstGeom>
        </p:spPr>
      </p:pic>
    </p:spTree>
    <p:extLst>
      <p:ext uri="{BB962C8B-B14F-4D97-AF65-F5344CB8AC3E}">
        <p14:creationId xmlns:p14="http://schemas.microsoft.com/office/powerpoint/2010/main" val="1881901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4010828"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4" y="809244"/>
            <a:ext cx="3685032"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1292" y="1031634"/>
            <a:ext cx="3368431" cy="4844777"/>
          </a:xfrm>
        </p:spPr>
        <p:txBody>
          <a:bodyPr>
            <a:normAutofit/>
          </a:bodyPr>
          <a:lstStyle/>
          <a:p>
            <a:r>
              <a:rPr lang="en-CA">
                <a:solidFill>
                  <a:srgbClr val="FFFFFF"/>
                </a:solidFill>
              </a:rPr>
              <a:t>Gender-based violence (GBV)</a:t>
            </a:r>
          </a:p>
        </p:txBody>
      </p:sp>
      <p:sp>
        <p:nvSpPr>
          <p:cNvPr id="3" name="Content Placeholder 2"/>
          <p:cNvSpPr>
            <a:spLocks noGrp="1"/>
          </p:cNvSpPr>
          <p:nvPr>
            <p:ph idx="1"/>
          </p:nvPr>
        </p:nvSpPr>
        <p:spPr>
          <a:xfrm>
            <a:off x="5289791" y="1031634"/>
            <a:ext cx="6140590" cy="4746232"/>
          </a:xfrm>
        </p:spPr>
        <p:txBody>
          <a:bodyPr anchor="ctr">
            <a:normAutofit/>
          </a:bodyPr>
          <a:lstStyle/>
          <a:p>
            <a:pPr>
              <a:buFont typeface="Arial" panose="020B0604020202020204" pitchFamily="34" charset="0"/>
              <a:buChar char="•"/>
            </a:pPr>
            <a:r>
              <a:rPr lang="en-CA" dirty="0"/>
              <a:t> V</a:t>
            </a:r>
            <a:r>
              <a:rPr lang="cs-CZ" dirty="0"/>
              <a:t>iolence directed against a person because of their gender</a:t>
            </a:r>
            <a:r>
              <a:rPr lang="en-CA" dirty="0"/>
              <a:t>. C</a:t>
            </a:r>
            <a:r>
              <a:rPr lang="cs-CZ" dirty="0"/>
              <a:t>onstitutes a violation of human rights. </a:t>
            </a:r>
            <a:endParaRPr lang="en-CA" dirty="0"/>
          </a:p>
          <a:p>
            <a:pPr lvl="5">
              <a:buFont typeface="Arial" panose="020B0604020202020204" pitchFamily="34" charset="0"/>
              <a:buChar char="•"/>
            </a:pPr>
            <a:r>
              <a:rPr lang="en-CA" dirty="0"/>
              <a:t>W</a:t>
            </a:r>
            <a:r>
              <a:rPr lang="cs-CZ" dirty="0"/>
              <a:t>omen and men experience gender-based violence but the majority of victims/survivors are women and girls. </a:t>
            </a:r>
            <a:endParaRPr lang="en-CA" dirty="0"/>
          </a:p>
          <a:p>
            <a:pPr lvl="5">
              <a:buFont typeface="Arial" panose="020B0604020202020204" pitchFamily="34" charset="0"/>
              <a:buChar char="•"/>
            </a:pPr>
            <a:r>
              <a:rPr lang="cs-CZ" dirty="0"/>
              <a:t>Worldwide, it is estimated that one in three women has experienced gendered violence in her lifetime by someone she knows</a:t>
            </a:r>
            <a:endParaRPr lang="en-CA" dirty="0"/>
          </a:p>
        </p:txBody>
      </p:sp>
    </p:spTree>
    <p:extLst>
      <p:ext uri="{BB962C8B-B14F-4D97-AF65-F5344CB8AC3E}">
        <p14:creationId xmlns:p14="http://schemas.microsoft.com/office/powerpoint/2010/main" val="1796274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4010828"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4" y="809244"/>
            <a:ext cx="3685032"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1292" y="1031634"/>
            <a:ext cx="3368431" cy="4844777"/>
          </a:xfrm>
        </p:spPr>
        <p:txBody>
          <a:bodyPr>
            <a:normAutofit/>
          </a:bodyPr>
          <a:lstStyle/>
          <a:p>
            <a:r>
              <a:rPr lang="en-CA">
                <a:solidFill>
                  <a:srgbClr val="FFFFFF"/>
                </a:solidFill>
              </a:rPr>
              <a:t>GBV and Migration</a:t>
            </a:r>
          </a:p>
        </p:txBody>
      </p:sp>
      <p:sp>
        <p:nvSpPr>
          <p:cNvPr id="3" name="Content Placeholder 2"/>
          <p:cNvSpPr>
            <a:spLocks noGrp="1"/>
          </p:cNvSpPr>
          <p:nvPr>
            <p:ph idx="1"/>
          </p:nvPr>
        </p:nvSpPr>
        <p:spPr>
          <a:xfrm>
            <a:off x="5289791" y="1031634"/>
            <a:ext cx="6140590" cy="4746232"/>
          </a:xfrm>
        </p:spPr>
        <p:txBody>
          <a:bodyPr anchor="ctr">
            <a:normAutofit/>
          </a:bodyPr>
          <a:lstStyle/>
          <a:p>
            <a:pPr>
              <a:buFont typeface="Arial" panose="020B0604020202020204" pitchFamily="34" charset="0"/>
              <a:buChar char="•"/>
            </a:pPr>
            <a:r>
              <a:rPr lang="en-CA" dirty="0"/>
              <a:t>Cause of forced migration</a:t>
            </a:r>
          </a:p>
          <a:p>
            <a:pPr lvl="5">
              <a:buFont typeface="Arial" panose="020B0604020202020204" pitchFamily="34" charset="0"/>
              <a:buChar char="•"/>
            </a:pPr>
            <a:r>
              <a:rPr lang="en-CA" dirty="0"/>
              <a:t>Tendency to overstate role of “culture”</a:t>
            </a:r>
          </a:p>
          <a:p>
            <a:pPr lvl="5">
              <a:buFont typeface="Arial" panose="020B0604020202020204" pitchFamily="34" charset="0"/>
              <a:buChar char="•"/>
            </a:pPr>
            <a:r>
              <a:rPr lang="en-CA" dirty="0"/>
              <a:t>Barriers to asylum claims based on experiences of GBV</a:t>
            </a:r>
          </a:p>
          <a:p>
            <a:pPr>
              <a:buFont typeface="Arial" panose="020B0604020202020204" pitchFamily="34" charset="0"/>
              <a:buChar char="•"/>
            </a:pPr>
            <a:r>
              <a:rPr lang="en-CA" dirty="0"/>
              <a:t>During migration</a:t>
            </a:r>
          </a:p>
          <a:p>
            <a:pPr>
              <a:buFont typeface="Arial" panose="020B0604020202020204" pitchFamily="34" charset="0"/>
              <a:buChar char="•"/>
            </a:pPr>
            <a:r>
              <a:rPr lang="en-CA" dirty="0"/>
              <a:t>Settlement</a:t>
            </a:r>
          </a:p>
          <a:p>
            <a:pPr lvl="5">
              <a:buFont typeface="Arial" panose="020B0604020202020204" pitchFamily="34" charset="0"/>
              <a:buChar char="•"/>
            </a:pPr>
            <a:r>
              <a:rPr lang="en-CA" dirty="0"/>
              <a:t>Immigration and integration policies</a:t>
            </a:r>
          </a:p>
          <a:p>
            <a:pPr lvl="5">
              <a:buFont typeface="Arial" panose="020B0604020202020204" pitchFamily="34" charset="0"/>
              <a:buChar char="•"/>
            </a:pPr>
            <a:r>
              <a:rPr lang="en-CA" dirty="0"/>
              <a:t>Access to services</a:t>
            </a:r>
          </a:p>
          <a:p>
            <a:pPr lvl="1"/>
            <a:endParaRPr lang="en-CA" dirty="0"/>
          </a:p>
        </p:txBody>
      </p:sp>
    </p:spTree>
    <p:extLst>
      <p:ext uri="{BB962C8B-B14F-4D97-AF65-F5344CB8AC3E}">
        <p14:creationId xmlns:p14="http://schemas.microsoft.com/office/powerpoint/2010/main" val="2111220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Intersectional Approach</a:t>
            </a:r>
          </a:p>
        </p:txBody>
      </p:sp>
      <p:sp>
        <p:nvSpPr>
          <p:cNvPr id="3" name="Content Placeholder 2"/>
          <p:cNvSpPr>
            <a:spLocks noGrp="1"/>
          </p:cNvSpPr>
          <p:nvPr>
            <p:ph idx="1"/>
          </p:nvPr>
        </p:nvSpPr>
        <p:spPr/>
        <p:txBody>
          <a:bodyPr>
            <a:normAutofit/>
          </a:bodyPr>
          <a:lstStyle/>
          <a:p>
            <a:pPr>
              <a:lnSpc>
                <a:spcPct val="150000"/>
              </a:lnSpc>
            </a:pPr>
            <a:r>
              <a:rPr lang="en-CA" dirty="0"/>
              <a:t>This project analyzes </a:t>
            </a:r>
            <a:r>
              <a:rPr lang="en-CA" b="1" dirty="0"/>
              <a:t>the ways in which discriminations and inequalities </a:t>
            </a:r>
            <a:r>
              <a:rPr lang="en-CA" dirty="0"/>
              <a:t>based on gender, race, nationality, ethnicity, sexual orientation, gender identity and age, </a:t>
            </a:r>
            <a:r>
              <a:rPr lang="en-CA" b="1" dirty="0"/>
              <a:t>interact to make certain women more vulnerable to GBV and less able to access support and services for survivors than others.</a:t>
            </a:r>
          </a:p>
        </p:txBody>
      </p:sp>
    </p:spTree>
    <p:extLst>
      <p:ext uri="{BB962C8B-B14F-4D97-AF65-F5344CB8AC3E}">
        <p14:creationId xmlns:p14="http://schemas.microsoft.com/office/powerpoint/2010/main" val="3703157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Systematic and Comparative Approach</a:t>
            </a:r>
          </a:p>
        </p:txBody>
      </p:sp>
      <p:sp>
        <p:nvSpPr>
          <p:cNvPr id="3" name="Content Placeholder 2"/>
          <p:cNvSpPr>
            <a:spLocks noGrp="1"/>
          </p:cNvSpPr>
          <p:nvPr>
            <p:ph idx="1"/>
          </p:nvPr>
        </p:nvSpPr>
        <p:spPr/>
        <p:txBody>
          <a:bodyPr/>
          <a:lstStyle/>
          <a:p>
            <a:r>
              <a:rPr lang="en-CA" dirty="0"/>
              <a:t>What are the underlying dynamics that (re)produce patterns of violence</a:t>
            </a:r>
            <a:r>
              <a:rPr lang="en-CA" dirty="0" smtClean="0"/>
              <a:t>?</a:t>
            </a:r>
          </a:p>
          <a:p>
            <a:endParaRPr lang="en-CA" dirty="0"/>
          </a:p>
          <a:p>
            <a:r>
              <a:rPr lang="en-CA" dirty="0" smtClean="0"/>
              <a:t>What is working?</a:t>
            </a:r>
            <a:endParaRPr lang="en-CA" dirty="0"/>
          </a:p>
        </p:txBody>
      </p:sp>
    </p:spTree>
    <p:extLst>
      <p:ext uri="{BB962C8B-B14F-4D97-AF65-F5344CB8AC3E}">
        <p14:creationId xmlns:p14="http://schemas.microsoft.com/office/powerpoint/2010/main" val="4033309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24FC3-264F-4A10-AC22-4A59087C5587}"/>
              </a:ext>
            </a:extLst>
          </p:cNvPr>
          <p:cNvSpPr>
            <a:spLocks noGrp="1"/>
          </p:cNvSpPr>
          <p:nvPr>
            <p:ph type="title"/>
          </p:nvPr>
        </p:nvSpPr>
        <p:spPr/>
        <p:txBody>
          <a:bodyPr/>
          <a:lstStyle/>
          <a:p>
            <a:r>
              <a:rPr lang="en-CA" dirty="0"/>
              <a:t>Country Case Studies</a:t>
            </a:r>
          </a:p>
        </p:txBody>
      </p:sp>
      <p:sp>
        <p:nvSpPr>
          <p:cNvPr id="3" name="Content Placeholder 2">
            <a:extLst>
              <a:ext uri="{FF2B5EF4-FFF2-40B4-BE49-F238E27FC236}">
                <a16:creationId xmlns:a16="http://schemas.microsoft.com/office/drawing/2014/main" id="{51B6BE9E-1876-4D4F-A4D6-586437C4442B}"/>
              </a:ext>
            </a:extLst>
          </p:cNvPr>
          <p:cNvSpPr>
            <a:spLocks noGrp="1"/>
          </p:cNvSpPr>
          <p:nvPr>
            <p:ph sz="half" idx="1"/>
          </p:nvPr>
        </p:nvSpPr>
        <p:spPr/>
        <p:txBody>
          <a:bodyPr>
            <a:normAutofit/>
          </a:bodyPr>
          <a:lstStyle/>
          <a:p>
            <a:r>
              <a:rPr lang="en-CA" dirty="0"/>
              <a:t>Canada</a:t>
            </a:r>
          </a:p>
          <a:p>
            <a:r>
              <a:rPr lang="en-CA" dirty="0"/>
              <a:t>Israel</a:t>
            </a:r>
          </a:p>
          <a:p>
            <a:r>
              <a:rPr lang="en-CA" dirty="0"/>
              <a:t>France</a:t>
            </a:r>
          </a:p>
          <a:p>
            <a:r>
              <a:rPr lang="en-CA" dirty="0"/>
              <a:t>Austria</a:t>
            </a:r>
          </a:p>
          <a:p>
            <a:r>
              <a:rPr lang="en-CA" dirty="0"/>
              <a:t>Ireland</a:t>
            </a:r>
          </a:p>
          <a:p>
            <a:r>
              <a:rPr lang="en-CA" dirty="0"/>
              <a:t>Turkey</a:t>
            </a:r>
          </a:p>
          <a:p>
            <a:r>
              <a:rPr lang="en-CA" dirty="0"/>
              <a:t>Norway</a:t>
            </a:r>
          </a:p>
        </p:txBody>
      </p:sp>
      <p:sp>
        <p:nvSpPr>
          <p:cNvPr id="4" name="Content Placeholder 3"/>
          <p:cNvSpPr>
            <a:spLocks noGrp="1"/>
          </p:cNvSpPr>
          <p:nvPr>
            <p:ph sz="half" idx="2"/>
          </p:nvPr>
        </p:nvSpPr>
        <p:spPr/>
        <p:txBody>
          <a:bodyPr>
            <a:normAutofit/>
          </a:bodyPr>
          <a:lstStyle/>
          <a:p>
            <a:r>
              <a:rPr lang="en-CA" dirty="0"/>
              <a:t>Dr. </a:t>
            </a:r>
            <a:r>
              <a:rPr lang="en-CA" dirty="0" err="1"/>
              <a:t>Evangelia</a:t>
            </a:r>
            <a:r>
              <a:rPr lang="en-CA" dirty="0"/>
              <a:t> Tastsoglou</a:t>
            </a:r>
          </a:p>
          <a:p>
            <a:r>
              <a:rPr lang="en-CA" dirty="0"/>
              <a:t>Dr. Ruth </a:t>
            </a:r>
            <a:r>
              <a:rPr lang="en-CA" dirty="0" err="1"/>
              <a:t>Halperin</a:t>
            </a:r>
            <a:r>
              <a:rPr lang="en-CA" dirty="0"/>
              <a:t> </a:t>
            </a:r>
            <a:r>
              <a:rPr lang="en-CA" dirty="0" err="1"/>
              <a:t>Kaddari</a:t>
            </a:r>
            <a:endParaRPr lang="en-CA" dirty="0"/>
          </a:p>
          <a:p>
            <a:r>
              <a:rPr lang="en-CA" dirty="0"/>
              <a:t>Dr. Jane Freedman</a:t>
            </a:r>
          </a:p>
          <a:p>
            <a:r>
              <a:rPr lang="en-CA" dirty="0"/>
              <a:t>Dr. </a:t>
            </a:r>
            <a:r>
              <a:rPr lang="en-CA" dirty="0" err="1"/>
              <a:t>Sieglinde</a:t>
            </a:r>
            <a:r>
              <a:rPr lang="en-CA" dirty="0"/>
              <a:t> Rosenberger</a:t>
            </a:r>
          </a:p>
          <a:p>
            <a:r>
              <a:rPr lang="en-CA" dirty="0"/>
              <a:t>Dr. Niamh Reilly</a:t>
            </a:r>
          </a:p>
          <a:p>
            <a:r>
              <a:rPr lang="en-CA" dirty="0"/>
              <a:t>Dr. Gabriela </a:t>
            </a:r>
            <a:r>
              <a:rPr lang="en-CA" dirty="0" err="1"/>
              <a:t>Volfova</a:t>
            </a:r>
            <a:endParaRPr lang="en-CA" dirty="0"/>
          </a:p>
          <a:p>
            <a:r>
              <a:rPr lang="en-CA" dirty="0"/>
              <a:t>Dr. Magnum </a:t>
            </a:r>
            <a:r>
              <a:rPr lang="en-CA" dirty="0" err="1"/>
              <a:t>Bjornholt</a:t>
            </a:r>
            <a:endParaRPr lang="en-CA" dirty="0"/>
          </a:p>
        </p:txBody>
      </p:sp>
    </p:spTree>
    <p:extLst>
      <p:ext uri="{BB962C8B-B14F-4D97-AF65-F5344CB8AC3E}">
        <p14:creationId xmlns:p14="http://schemas.microsoft.com/office/powerpoint/2010/main" val="18997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4010828"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4" y="809244"/>
            <a:ext cx="3685032"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1292" y="1031634"/>
            <a:ext cx="3368431" cy="4844777"/>
          </a:xfrm>
        </p:spPr>
        <p:txBody>
          <a:bodyPr>
            <a:normAutofit/>
          </a:bodyPr>
          <a:lstStyle/>
          <a:p>
            <a:r>
              <a:rPr lang="en-CA">
                <a:solidFill>
                  <a:srgbClr val="FFFFFF"/>
                </a:solidFill>
              </a:rPr>
              <a:t>Women as active agents</a:t>
            </a:r>
          </a:p>
        </p:txBody>
      </p:sp>
      <p:sp>
        <p:nvSpPr>
          <p:cNvPr id="3" name="Content Placeholder 2"/>
          <p:cNvSpPr>
            <a:spLocks noGrp="1"/>
          </p:cNvSpPr>
          <p:nvPr>
            <p:ph idx="1"/>
          </p:nvPr>
        </p:nvSpPr>
        <p:spPr>
          <a:xfrm>
            <a:off x="5289791" y="1031634"/>
            <a:ext cx="6140590" cy="4746232"/>
          </a:xfrm>
        </p:spPr>
        <p:txBody>
          <a:bodyPr anchor="ctr">
            <a:normAutofit/>
          </a:bodyPr>
          <a:lstStyle/>
          <a:p>
            <a:r>
              <a:rPr lang="en-CA" dirty="0"/>
              <a:t>What are migrant and refugee’s women individual and collective strategies for protecting themselves from GBV and dealing with the consequences of trauma and violence?</a:t>
            </a:r>
          </a:p>
          <a:p>
            <a:endParaRPr lang="en-CA" dirty="0"/>
          </a:p>
          <a:p>
            <a:pPr algn="just"/>
            <a:r>
              <a:rPr lang="en-CA" b="1" dirty="0"/>
              <a:t>Women</a:t>
            </a:r>
          </a:p>
          <a:p>
            <a:pPr algn="just">
              <a:buFont typeface="Wingdings" panose="05000000000000000000" pitchFamily="2" charset="2"/>
              <a:buChar char="Ø"/>
            </a:pPr>
            <a:r>
              <a:rPr lang="en-CA" dirty="0"/>
              <a:t>Non-essentialist</a:t>
            </a:r>
          </a:p>
          <a:p>
            <a:pPr algn="just">
              <a:buFont typeface="Wingdings" panose="05000000000000000000" pitchFamily="2" charset="2"/>
              <a:buChar char="Ø"/>
            </a:pPr>
            <a:r>
              <a:rPr lang="en-CA" dirty="0"/>
              <a:t>As </a:t>
            </a:r>
            <a:r>
              <a:rPr lang="en-CA" dirty="0" smtClean="0"/>
              <a:t>position of inequality</a:t>
            </a:r>
            <a:endParaRPr lang="en-CA" dirty="0"/>
          </a:p>
        </p:txBody>
      </p:sp>
    </p:spTree>
    <p:extLst>
      <p:ext uri="{BB962C8B-B14F-4D97-AF65-F5344CB8AC3E}">
        <p14:creationId xmlns:p14="http://schemas.microsoft.com/office/powerpoint/2010/main" val="3164437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F783B-FEA4-4EB5-8DE9-C38A27981D07}"/>
              </a:ext>
            </a:extLst>
          </p:cNvPr>
          <p:cNvSpPr>
            <a:spLocks noGrp="1"/>
          </p:cNvSpPr>
          <p:nvPr>
            <p:ph type="title"/>
          </p:nvPr>
        </p:nvSpPr>
        <p:spPr/>
        <p:txBody>
          <a:bodyPr/>
          <a:lstStyle/>
          <a:p>
            <a:r>
              <a:rPr lang="en-CA" dirty="0"/>
              <a:t>Research Questions</a:t>
            </a:r>
          </a:p>
        </p:txBody>
      </p:sp>
      <p:sp>
        <p:nvSpPr>
          <p:cNvPr id="3" name="Content Placeholder 2">
            <a:extLst>
              <a:ext uri="{FF2B5EF4-FFF2-40B4-BE49-F238E27FC236}">
                <a16:creationId xmlns:a16="http://schemas.microsoft.com/office/drawing/2014/main" id="{5CE740B5-BD45-43B7-8F65-1954640A3084}"/>
              </a:ext>
            </a:extLst>
          </p:cNvPr>
          <p:cNvSpPr>
            <a:spLocks noGrp="1"/>
          </p:cNvSpPr>
          <p:nvPr>
            <p:ph idx="1"/>
          </p:nvPr>
        </p:nvSpPr>
        <p:spPr/>
        <p:txBody>
          <a:bodyPr>
            <a:normAutofit fontScale="77500" lnSpcReduction="20000"/>
          </a:bodyPr>
          <a:lstStyle/>
          <a:p>
            <a:pPr marL="0" indent="0">
              <a:buNone/>
            </a:pPr>
            <a:endParaRPr lang="en-CA" dirty="0"/>
          </a:p>
          <a:p>
            <a:pPr marL="514350" indent="-514350">
              <a:buAutoNum type="arabicPeriod"/>
            </a:pPr>
            <a:r>
              <a:rPr lang="en-CA" dirty="0"/>
              <a:t>How and in which ways are migrant and refugee women particularly vulnerable to GBV compared to women in the general population? </a:t>
            </a:r>
          </a:p>
          <a:p>
            <a:pPr marL="514350" indent="-514350">
              <a:buAutoNum type="arabicPeriod"/>
            </a:pPr>
            <a:r>
              <a:rPr lang="en-CA" dirty="0"/>
              <a:t>How do changing gender relations in the course of migration influence the risks of GBV? </a:t>
            </a:r>
          </a:p>
          <a:p>
            <a:pPr marL="514350" indent="-514350">
              <a:buAutoNum type="arabicPeriod"/>
            </a:pPr>
            <a:r>
              <a:rPr lang="en-CA" dirty="0"/>
              <a:t>How do intersections of discriminations and inequalities based on gender, race, ethnicity, nationality, religion, class and age, create risks of GBV? </a:t>
            </a:r>
          </a:p>
          <a:p>
            <a:pPr marL="514350" indent="-514350">
              <a:buAutoNum type="arabicPeriod"/>
            </a:pPr>
            <a:r>
              <a:rPr lang="en-CA" b="1" dirty="0"/>
              <a:t>How do immigration, asylum, and settlement policies, impact women’s risks and vulnerabilities to GBV? </a:t>
            </a:r>
          </a:p>
          <a:p>
            <a:pPr marL="514350" indent="-514350">
              <a:buFont typeface="Arial" panose="020B0604020202020204" pitchFamily="34" charset="0"/>
              <a:buAutoNum type="arabicPeriod"/>
            </a:pPr>
            <a:r>
              <a:rPr lang="en-CA" b="1" dirty="0"/>
              <a:t>Do existing health, social and legal services in host countries respond adequately to the needs of migrant and refugee women who are victims of violence? </a:t>
            </a:r>
          </a:p>
          <a:p>
            <a:pPr marL="514350" indent="-514350">
              <a:buFont typeface="Arial" panose="020B0604020202020204" pitchFamily="34" charset="0"/>
              <a:buAutoNum type="arabicPeriod"/>
            </a:pPr>
            <a:r>
              <a:rPr lang="en-CA" b="1" dirty="0"/>
              <a:t>How do migrant and refugee women protect themselves from the risks of SGBV?</a:t>
            </a:r>
          </a:p>
          <a:p>
            <a:pPr marL="514350" indent="-514350">
              <a:buFont typeface="Arial" panose="020B0604020202020204" pitchFamily="34" charset="0"/>
              <a:buAutoNum type="arabicPeriod"/>
            </a:pPr>
            <a:r>
              <a:rPr lang="en-CA" b="1" dirty="0"/>
              <a:t>Which policy changes would be effective in reducing migrant and refugee women’s risks of violence? </a:t>
            </a:r>
          </a:p>
          <a:p>
            <a:pPr marL="514350" indent="-514350">
              <a:buAutoNum type="arabicPeriod"/>
            </a:pPr>
            <a:endParaRPr lang="en-CA" dirty="0"/>
          </a:p>
          <a:p>
            <a:endParaRPr lang="en-CA" dirty="0"/>
          </a:p>
        </p:txBody>
      </p:sp>
    </p:spTree>
    <p:extLst>
      <p:ext uri="{BB962C8B-B14F-4D97-AF65-F5344CB8AC3E}">
        <p14:creationId xmlns:p14="http://schemas.microsoft.com/office/powerpoint/2010/main" val="242093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471101"/>
      </a:dk2>
      <a:lt2>
        <a:srgbClr val="E7E8E2"/>
      </a:lt2>
      <a:accent1>
        <a:srgbClr val="A6B727"/>
      </a:accent1>
      <a:accent2>
        <a:srgbClr val="F04304"/>
      </a:accent2>
      <a:accent3>
        <a:srgbClr val="EF8606"/>
      </a:accent3>
      <a:accent4>
        <a:srgbClr val="F2C100"/>
      </a:accent4>
      <a:accent5>
        <a:srgbClr val="A65001"/>
      </a:accent5>
      <a:accent6>
        <a:srgbClr val="BA9585"/>
      </a:accent6>
      <a:hlink>
        <a:srgbClr val="00B0F0"/>
      </a:hlink>
      <a:folHlink>
        <a:srgbClr val="7F7F7F"/>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3A8A2BB7-7C5E-4EB2-B1F1-CFFF0F57E7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1131</Words>
  <Application>Microsoft Office PowerPoint</Application>
  <PresentationFormat>Widescreen</PresentationFormat>
  <Paragraphs>120</Paragraphs>
  <Slides>14</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Metropolitan</vt:lpstr>
      <vt:lpstr>Violence Against Migrants and Refugees: Analyzing Causes and Effective Policy Responses</vt:lpstr>
      <vt:lpstr>3 years</vt:lpstr>
      <vt:lpstr>Gender-based violence (GBV)</vt:lpstr>
      <vt:lpstr>GBV and Migration</vt:lpstr>
      <vt:lpstr>Intersectional Approach</vt:lpstr>
      <vt:lpstr>Systematic and Comparative Approach</vt:lpstr>
      <vt:lpstr>Country Case Studies</vt:lpstr>
      <vt:lpstr>Women as active agents</vt:lpstr>
      <vt:lpstr>Research Questions</vt:lpstr>
      <vt:lpstr>Canadian Team</vt:lpstr>
      <vt:lpstr>PowerPoint Presentation</vt:lpstr>
      <vt:lpstr>Methods  Secondary Data</vt:lpstr>
      <vt:lpstr>Methods  Primary Data</vt:lpstr>
      <vt:lpstr>Current Project Stage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Violence Against Migrants and Refugees: Analyzing Causes and Effective Policy Responses</dc:title>
  <dc:creator>Chantelle</dc:creator>
  <cp:lastModifiedBy>Chantelle Falconer</cp:lastModifiedBy>
  <cp:revision>7</cp:revision>
  <cp:lastPrinted>2019-06-11T19:17:11Z</cp:lastPrinted>
  <dcterms:created xsi:type="dcterms:W3CDTF">2019-05-16T19:37:12Z</dcterms:created>
  <dcterms:modified xsi:type="dcterms:W3CDTF">2019-06-11T19:20:08Z</dcterms:modified>
</cp:coreProperties>
</file>