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3"/>
  </p:notesMasterIdLst>
  <p:handoutMasterIdLst>
    <p:handoutMasterId r:id="rId14"/>
  </p:handoutMasterIdLst>
  <p:sldIdLst>
    <p:sldId id="376" r:id="rId2"/>
    <p:sldId id="377" r:id="rId3"/>
    <p:sldId id="388" r:id="rId4"/>
    <p:sldId id="396" r:id="rId5"/>
    <p:sldId id="391" r:id="rId6"/>
    <p:sldId id="381" r:id="rId7"/>
    <p:sldId id="380" r:id="rId8"/>
    <p:sldId id="378" r:id="rId9"/>
    <p:sldId id="397" r:id="rId10"/>
    <p:sldId id="398" r:id="rId11"/>
    <p:sldId id="399" r:id="rId12"/>
  </p:sldIdLst>
  <p:sldSz cx="9144000" cy="6858000" type="screen4x3"/>
  <p:notesSz cx="6858000" cy="89947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FFCC00"/>
    <a:srgbClr val="F4C600"/>
    <a:srgbClr val="990000"/>
    <a:srgbClr val="FF3300"/>
    <a:srgbClr val="008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1" autoAdjust="0"/>
    <p:restoredTop sz="94612" autoAdjust="0"/>
  </p:normalViewPr>
  <p:slideViewPr>
    <p:cSldViewPr>
      <p:cViewPr varScale="1">
        <p:scale>
          <a:sx n="97" d="100"/>
          <a:sy n="97" d="100"/>
        </p:scale>
        <p:origin x="-12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0"/>
    </p:cViewPr>
  </p:sorterViewPr>
  <p:notesViewPr>
    <p:cSldViewPr>
      <p:cViewPr>
        <p:scale>
          <a:sx n="100" d="100"/>
          <a:sy n="100" d="100"/>
        </p:scale>
        <p:origin x="-1992" y="-72"/>
      </p:cViewPr>
      <p:guideLst>
        <p:guide orient="horz" pos="283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4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4" tIns="45592" rIns="91184" bIns="45592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0"/>
            <a:ext cx="2973387" cy="44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4" tIns="45592" rIns="91184" bIns="45592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5982"/>
            <a:ext cx="2973388" cy="44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4" tIns="45592" rIns="91184" bIns="45592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8545982"/>
            <a:ext cx="2973387" cy="44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4" tIns="45592" rIns="91184" bIns="45592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4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4" tIns="45592" rIns="91184" bIns="45592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0"/>
            <a:ext cx="2973387" cy="44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4" tIns="45592" rIns="91184" bIns="45592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76275"/>
            <a:ext cx="4497388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70629"/>
            <a:ext cx="5029200" cy="404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4" tIns="45592" rIns="91184" bIns="45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5982"/>
            <a:ext cx="2973388" cy="44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4" tIns="45592" rIns="91184" bIns="45592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8545982"/>
            <a:ext cx="2973387" cy="44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4" tIns="45592" rIns="91184" bIns="45592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8DF4C681-6220-4E2B-8B64-187119AAE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49D2B-7979-4A53-ACD6-BD292B25686E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29A32-0700-4AC2-8A4E-1F43BD77156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74688"/>
            <a:ext cx="4498975" cy="3373437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73778"/>
            <a:ext cx="5029200" cy="404701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7066A-69B8-4335-B9A1-E11EC753EE0B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74688"/>
            <a:ext cx="4498975" cy="3373437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73778"/>
            <a:ext cx="5029200" cy="404701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E22E5-80B8-47BC-A9BA-2611D1669203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74688"/>
            <a:ext cx="4498975" cy="3373437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73778"/>
            <a:ext cx="5029200" cy="404701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E22E5-80B8-47BC-A9BA-2611D1669203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74688"/>
            <a:ext cx="4498975" cy="3373437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73778"/>
            <a:ext cx="5029200" cy="4047019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rgbClr val="8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533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3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0FF0-0FF9-405F-9077-98F02B9BF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F0F60-9B48-467A-820A-DE2919409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761B-6698-474C-A3C6-7C53DDB05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07D6E-BB58-4CCF-B102-90472CD5D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EC9EF-87C5-44D1-84B5-E14E4BA92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FECA4-E170-4FC7-B033-0A43FC796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631C7-A0BF-45FE-BFA9-D98593B9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AA473-6349-4C98-A0D6-1F4B96CAE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D0A61-D6CA-4637-8CFE-4FF6CFF90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2B669-AE0D-478D-AE85-1C2E73F3B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C07D8-E311-4247-A1D8-45A9BAFB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FA98F68E-2070-4BC3-B3BF-F9A305F0E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324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5324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5324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5324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5324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5324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5324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5324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5324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4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271713"/>
            <a:ext cx="5853113" cy="1614487"/>
          </a:xfrm>
        </p:spPr>
        <p:txBody>
          <a:bodyPr/>
          <a:lstStyle/>
          <a:p>
            <a:pPr eaLnBrk="1" hangingPunct="1"/>
            <a:r>
              <a:rPr lang="en-US" sz="2800" b="1" smtClean="0"/>
              <a:t>Saint Mary’s University</a:t>
            </a:r>
            <a:br>
              <a:rPr lang="en-US" sz="2800" b="1" smtClean="0"/>
            </a:br>
            <a:r>
              <a:rPr lang="en-US" sz="2800" b="1" smtClean="0"/>
              <a:t>Pension Plan</a:t>
            </a:r>
            <a:endParaRPr lang="en-US" b="1" smtClean="0"/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15200" cy="1752600"/>
          </a:xfrm>
        </p:spPr>
        <p:txBody>
          <a:bodyPr/>
          <a:lstStyle/>
          <a:p>
            <a:pPr eaLnBrk="1" hangingPunct="1"/>
            <a:r>
              <a:rPr lang="en-US" b="1" smtClean="0"/>
              <a:t>                                                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267200" y="4724400"/>
            <a:ext cx="41148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>
                <a:latin typeface="Tahoma" pitchFamily="34" charset="0"/>
              </a:rPr>
              <a:t>Annual General Meeting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June </a:t>
            </a:r>
            <a:r>
              <a:rPr lang="en-US" sz="1600" dirty="0" smtClean="0">
                <a:latin typeface="Tahoma" pitchFamily="34" charset="0"/>
              </a:rPr>
              <a:t>2012</a:t>
            </a:r>
            <a:endParaRPr lang="en-US" sz="1600" dirty="0">
              <a:latin typeface="Tahoma" pitchFamily="34" charset="0"/>
            </a:endParaRPr>
          </a:p>
        </p:txBody>
      </p:sp>
      <p:pic>
        <p:nvPicPr>
          <p:cNvPr id="15364" name="Picture 6" descr="SMU signature One University One World Yours 3C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4813" y="533400"/>
            <a:ext cx="2820987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19D38B-0CEA-42F7-BEBE-CE017CF9A78F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3400" y="6096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i="1" dirty="0">
                <a:solidFill>
                  <a:srgbClr val="990000"/>
                </a:solidFill>
              </a:rPr>
              <a:t>Pension </a:t>
            </a:r>
            <a:r>
              <a:rPr lang="en-US" altLang="en-US" sz="2400" b="1" i="1" dirty="0" smtClean="0">
                <a:solidFill>
                  <a:srgbClr val="990000"/>
                </a:solidFill>
              </a:rPr>
              <a:t>Education Survey – February 2011</a:t>
            </a:r>
            <a:endParaRPr lang="en-CA" altLang="en-US" sz="2400" b="1" i="1" dirty="0">
              <a:solidFill>
                <a:srgbClr val="99000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38200" y="1143000"/>
            <a:ext cx="7543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endParaRPr lang="en-CA" altLang="en-US" sz="14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CA" altLang="en-US" sz="1400" b="1" dirty="0" smtClean="0"/>
              <a:t>Reported </a:t>
            </a:r>
            <a:r>
              <a:rPr lang="en-CA" altLang="en-US" sz="1400" b="1" dirty="0" smtClean="0"/>
              <a:t>at the 2011 AGM, 673 members invited to participate, </a:t>
            </a: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CA" altLang="en-US" sz="1400" b="1" dirty="0" smtClean="0"/>
              <a:t>238 (38%) responded</a:t>
            </a: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CA" altLang="en-US" sz="1400" b="1" dirty="0" smtClean="0"/>
              <a:t>Results </a:t>
            </a:r>
            <a:r>
              <a:rPr lang="en-CA" altLang="en-US" sz="1400" b="1" dirty="0" smtClean="0"/>
              <a:t>used to prepare the </a:t>
            </a:r>
            <a:r>
              <a:rPr lang="en-CA" altLang="en-US" sz="1400" b="1" dirty="0" smtClean="0"/>
              <a:t>2011/12 Education/Information program</a:t>
            </a: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CA" altLang="en-US" sz="1400" b="1" dirty="0" smtClean="0"/>
              <a:t>Members indicated </a:t>
            </a:r>
            <a:r>
              <a:rPr lang="en-CA" altLang="en-US" sz="1400" b="1" dirty="0" smtClean="0"/>
              <a:t>a need for general pension information </a:t>
            </a: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CA" altLang="en-US" sz="1400" b="1" dirty="0" smtClean="0"/>
              <a:t>– in </a:t>
            </a:r>
            <a:r>
              <a:rPr lang="en-CA" altLang="en-US" sz="1400" b="1" dirty="0" smtClean="0"/>
              <a:t>conjunction with </a:t>
            </a:r>
            <a:r>
              <a:rPr lang="en-CA" altLang="en-US" sz="1400" b="1" dirty="0" smtClean="0"/>
              <a:t>Sun Life</a:t>
            </a:r>
            <a:r>
              <a:rPr lang="en-CA" altLang="en-US" sz="1400" b="1" dirty="0" smtClean="0"/>
              <a:t>, the Pension Committee is developing a pension </a:t>
            </a:r>
            <a:r>
              <a:rPr lang="en-CA" altLang="en-US" sz="1400" b="1" dirty="0" smtClean="0"/>
              <a:t>booklet  </a:t>
            </a: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CA" altLang="en-US" sz="1400" b="1" dirty="0" smtClean="0"/>
              <a:t>Respondents </a:t>
            </a:r>
            <a:r>
              <a:rPr lang="en-CA" altLang="en-US" sz="1400" b="1" dirty="0" smtClean="0"/>
              <a:t>asked for more information on investing and more information for </a:t>
            </a:r>
            <a:r>
              <a:rPr lang="en-CA" altLang="en-US" sz="1400" b="1" dirty="0" smtClean="0"/>
              <a:t/>
            </a:r>
            <a:br>
              <a:rPr lang="en-CA" altLang="en-US" sz="1400" b="1" dirty="0" smtClean="0"/>
            </a:br>
            <a:r>
              <a:rPr lang="en-CA" altLang="en-US" sz="1400" b="1" dirty="0" smtClean="0"/>
              <a:t>mid-career </a:t>
            </a:r>
            <a:r>
              <a:rPr lang="en-CA" altLang="en-US" sz="1400" b="1" dirty="0" smtClean="0"/>
              <a:t>employees </a:t>
            </a:r>
            <a:endParaRPr lang="en-CA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CA" altLang="en-US" sz="1400" b="1" dirty="0" smtClean="0"/>
              <a:t>– </a:t>
            </a:r>
            <a:r>
              <a:rPr lang="en-CA" altLang="en-US" sz="1400" b="1" dirty="0" smtClean="0"/>
              <a:t>the Pension Committee provided an Advanced Investment Seminar which included an opportunity to meet with a </a:t>
            </a:r>
            <a:r>
              <a:rPr lang="en-CA" altLang="en-US" sz="1400" b="1" dirty="0" smtClean="0"/>
              <a:t>Sun Life </a:t>
            </a:r>
            <a:r>
              <a:rPr lang="en-CA" altLang="en-US" sz="1400" b="1" dirty="0" smtClean="0"/>
              <a:t>representative in a one-on-one session</a:t>
            </a:r>
            <a:endParaRPr lang="en-US" altLang="en-US" sz="12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altLang="en-US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3115"/>
          <a:stretch/>
        </p:blipFill>
        <p:spPr>
          <a:xfrm>
            <a:off x="609600" y="1447800"/>
            <a:ext cx="7920880" cy="41330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880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E6B2B1-080E-4D9F-96DE-153E9FE1C70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981200"/>
            <a:ext cx="77724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 sz="2000" b="1" dirty="0" smtClean="0"/>
              <a:t>  Governance Overview and Financial Report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– Chair, Pension Committee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>
                <a:sym typeface="Wingdings" pitchFamily="2" charset="2"/>
              </a:rPr>
              <a:t>  </a:t>
            </a:r>
            <a:r>
              <a:rPr lang="en-US" altLang="en-US" sz="2000" b="1" dirty="0" smtClean="0"/>
              <a:t>Pension Plan Investments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– Mercer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>
                <a:sym typeface="Wingdings" pitchFamily="2" charset="2"/>
              </a:rPr>
              <a:t>  </a:t>
            </a:r>
            <a:r>
              <a:rPr lang="en-US" altLang="en-US" sz="2000" b="1" dirty="0" smtClean="0">
                <a:sym typeface="Wingdings" pitchFamily="2" charset="2"/>
              </a:rPr>
              <a:t>Presentation </a:t>
            </a:r>
            <a:r>
              <a:rPr lang="en-US" altLang="en-US" sz="2000" b="1" dirty="0" smtClean="0">
                <a:sym typeface="Wingdings" pitchFamily="2" charset="2"/>
              </a:rPr>
              <a:t>from </a:t>
            </a:r>
            <a:r>
              <a:rPr lang="en-US" altLang="en-US" sz="2000" b="1" dirty="0" smtClean="0"/>
              <a:t>Custodian and Record keeper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– Sun Life Financial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>
                <a:sym typeface="Wingdings" pitchFamily="2" charset="2"/>
              </a:rPr>
              <a:t>  </a:t>
            </a:r>
            <a:r>
              <a:rPr lang="en-US" altLang="en-US" sz="2000" b="1" dirty="0" smtClean="0"/>
              <a:t>Open Forum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dirty="0" smtClean="0"/>
              <a:t>- Member comments and questions</a:t>
            </a:r>
            <a:br>
              <a:rPr lang="en-US" altLang="en-US" sz="1800" dirty="0" smtClean="0"/>
            </a:b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000" b="1" dirty="0" smtClean="0">
                <a:sym typeface="Wingdings" pitchFamily="2" charset="2"/>
              </a:rPr>
              <a:t>  </a:t>
            </a:r>
            <a:r>
              <a:rPr lang="en-US" altLang="en-US" sz="2000" b="1" dirty="0" smtClean="0"/>
              <a:t>Members’ Luncheon</a:t>
            </a:r>
            <a:br>
              <a:rPr lang="en-US" altLang="en-US" sz="2000" b="1" dirty="0" smtClean="0"/>
            </a:br>
            <a:endParaRPr lang="en-CA" altLang="en-US" sz="2000" b="1" dirty="0" smtClean="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blackWhite">
          <a:xfrm>
            <a:off x="2971800" y="76200"/>
            <a:ext cx="2176463" cy="1308100"/>
          </a:xfrm>
          <a:prstGeom prst="rect">
            <a:avLst/>
          </a:prstGeom>
          <a:noFill/>
          <a:ln w="12700" cmpd="dbl">
            <a:noFill/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r>
              <a:rPr lang="en-US" sz="4400"/>
              <a:t/>
            </a:r>
            <a:br>
              <a:rPr lang="en-US" sz="4400"/>
            </a:br>
            <a:r>
              <a:rPr lang="en-US" sz="3600" b="1">
                <a:solidFill>
                  <a:srgbClr val="990000"/>
                </a:solidFill>
              </a:rPr>
              <a:t>Agenda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29600" cy="1371600"/>
          </a:xfrm>
        </p:spPr>
        <p:txBody>
          <a:bodyPr/>
          <a:lstStyle/>
          <a:p>
            <a:r>
              <a:rPr lang="en-CA" sz="2800" b="1" i="1" dirty="0" smtClean="0">
                <a:solidFill>
                  <a:srgbClr val="990000"/>
                </a:solidFill>
              </a:rPr>
              <a:t>Year in Review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5105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n-CA" sz="1200" dirty="0" smtClean="0"/>
          </a:p>
          <a:p>
            <a:pPr>
              <a:lnSpc>
                <a:spcPct val="150000"/>
              </a:lnSpc>
            </a:pPr>
            <a:r>
              <a:rPr lang="en-CA" sz="2400" dirty="0" smtClean="0"/>
              <a:t>Pension Committee continues to focus on</a:t>
            </a:r>
          </a:p>
          <a:p>
            <a:pPr lvl="1">
              <a:lnSpc>
                <a:spcPct val="150000"/>
              </a:lnSpc>
            </a:pPr>
            <a:r>
              <a:rPr lang="en-CA" sz="1800" dirty="0" smtClean="0"/>
              <a:t>Administering the plan prudently </a:t>
            </a:r>
          </a:p>
          <a:p>
            <a:pPr lvl="1">
              <a:lnSpc>
                <a:spcPct val="150000"/>
              </a:lnSpc>
            </a:pPr>
            <a:r>
              <a:rPr lang="en-CA" sz="1800" dirty="0" smtClean="0"/>
              <a:t>Monitoring pension plan investments and our agents</a:t>
            </a:r>
          </a:p>
          <a:p>
            <a:pPr lvl="1">
              <a:lnSpc>
                <a:spcPct val="150000"/>
              </a:lnSpc>
            </a:pPr>
            <a:r>
              <a:rPr lang="en-CA" sz="1800" dirty="0" smtClean="0"/>
              <a:t>Providing appropriate information support and tools to members</a:t>
            </a:r>
          </a:p>
          <a:p>
            <a:pPr lvl="1">
              <a:lnSpc>
                <a:spcPct val="150000"/>
              </a:lnSpc>
            </a:pPr>
            <a:r>
              <a:rPr lang="en-CA" sz="1800" dirty="0" smtClean="0"/>
              <a:t>Reviewing Target Date Funds</a:t>
            </a:r>
          </a:p>
          <a:p>
            <a:pPr lvl="1">
              <a:lnSpc>
                <a:spcPct val="150000"/>
              </a:lnSpc>
            </a:pPr>
            <a:endParaRPr lang="en-CA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CA" sz="2800" b="1" i="1" dirty="0" smtClean="0">
                <a:solidFill>
                  <a:srgbClr val="990000"/>
                </a:solidFill>
              </a:rPr>
              <a:t>Pension Governance – Mission Statement</a:t>
            </a:r>
            <a:br>
              <a:rPr lang="en-CA" sz="2800" b="1" i="1" dirty="0" smtClean="0">
                <a:solidFill>
                  <a:srgbClr val="990000"/>
                </a:solidFill>
              </a:rPr>
            </a:br>
            <a:endParaRPr lang="en-CA" sz="2800" b="1" i="1" dirty="0" smtClean="0">
              <a:solidFill>
                <a:srgbClr val="990000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419600"/>
          </a:xfrm>
        </p:spPr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University and Pension Committee maintain the Pension Plan </a:t>
            </a: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assist Plan Members to achieve financial security in retirement. This assistance will take two forms</a:t>
            </a: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lnSpc>
                <a:spcPct val="140000"/>
              </a:lnSpc>
              <a:buNone/>
            </a:pPr>
            <a:endParaRPr lang="en-CA" sz="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indent="0">
              <a:lnSpc>
                <a:spcPct val="140000"/>
              </a:lnSpc>
              <a:buNone/>
            </a:pPr>
            <a:r>
              <a:rPr lang="en-CA" sz="1800" dirty="0" smtClean="0">
                <a:solidFill>
                  <a:srgbClr val="800000"/>
                </a:solidFill>
              </a:rPr>
              <a:t>Optimization </a:t>
            </a:r>
            <a:r>
              <a:rPr lang="en-CA" sz="1800" dirty="0" smtClean="0">
                <a:solidFill>
                  <a:srgbClr val="800000"/>
                </a:solidFill>
              </a:rPr>
              <a:t>of the pension </a:t>
            </a:r>
            <a:r>
              <a:rPr lang="en-CA" sz="1800" dirty="0" smtClean="0">
                <a:solidFill>
                  <a:srgbClr val="800000"/>
                </a:solidFill>
              </a:rPr>
              <a:t>plan</a:t>
            </a:r>
          </a:p>
          <a:p>
            <a:pPr marL="360363" indent="0">
              <a:lnSpc>
                <a:spcPct val="140000"/>
              </a:lnSpc>
              <a:buNone/>
            </a:pPr>
            <a:endParaRPr lang="en-CA" sz="500" dirty="0" smtClean="0">
              <a:solidFill>
                <a:srgbClr val="800000"/>
              </a:solidFill>
            </a:endParaRPr>
          </a:p>
          <a:p>
            <a:pPr marL="360363" indent="0">
              <a:lnSpc>
                <a:spcPct val="140000"/>
              </a:lnSpc>
              <a:buNone/>
            </a:pPr>
            <a:r>
              <a:rPr lang="en-CA" sz="1800" dirty="0" smtClean="0">
                <a:solidFill>
                  <a:srgbClr val="800000"/>
                </a:solidFill>
              </a:rPr>
              <a:t>Timely </a:t>
            </a:r>
            <a:r>
              <a:rPr lang="en-CA" sz="1800" dirty="0" smtClean="0">
                <a:solidFill>
                  <a:srgbClr val="800000"/>
                </a:solidFill>
              </a:rPr>
              <a:t>provision of information and tools to support pension </a:t>
            </a:r>
            <a:r>
              <a:rPr lang="en-CA" sz="1800" dirty="0" smtClean="0">
                <a:solidFill>
                  <a:srgbClr val="800000"/>
                </a:solidFill>
              </a:rPr>
              <a:t>plan</a:t>
            </a:r>
            <a:br>
              <a:rPr lang="en-CA" sz="1800" dirty="0" smtClean="0">
                <a:solidFill>
                  <a:srgbClr val="800000"/>
                </a:solidFill>
              </a:rPr>
            </a:br>
            <a:r>
              <a:rPr lang="en-CA" sz="1800" dirty="0" smtClean="0">
                <a:solidFill>
                  <a:srgbClr val="800000"/>
                </a:solidFill>
              </a:rPr>
              <a:t>members </a:t>
            </a:r>
            <a:r>
              <a:rPr lang="en-CA" sz="1800" dirty="0" smtClean="0">
                <a:solidFill>
                  <a:srgbClr val="800000"/>
                </a:solidFill>
              </a:rPr>
              <a:t>in making informed and rational decisions regarding their retirement income</a:t>
            </a:r>
          </a:p>
          <a:p>
            <a:pPr marL="0" indent="0">
              <a:lnSpc>
                <a:spcPct val="140000"/>
              </a:lnSpc>
              <a:buNone/>
            </a:pPr>
            <a:endParaRPr lang="en-CA" sz="5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objective is to be 100</a:t>
            </a: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</a:t>
            </a: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compliant with the </a:t>
            </a: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Capital </a:t>
            </a: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Accumulation Plan Guidelines as established </a:t>
            </a: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</a:t>
            </a: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Joint Forum of Financial Market </a:t>
            </a:r>
            <a:r>
              <a:rPr lang="en-CA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Regulators</a:t>
            </a:r>
            <a:endParaRPr lang="en-CA" sz="18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40000"/>
              </a:lnSpc>
              <a:buNone/>
            </a:pPr>
            <a:endParaRPr lang="en-CA" sz="1800" dirty="0" smtClean="0"/>
          </a:p>
          <a:p>
            <a:pPr>
              <a:lnSpc>
                <a:spcPct val="140000"/>
              </a:lnSpc>
              <a:buNone/>
            </a:pPr>
            <a:endParaRPr lang="en-CA" sz="1800" dirty="0" smtClean="0"/>
          </a:p>
          <a:p>
            <a:pPr>
              <a:lnSpc>
                <a:spcPct val="140000"/>
              </a:lnSpc>
              <a:buNone/>
            </a:pPr>
            <a:endParaRPr lang="en-CA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b="1" i="1" smtClean="0">
                <a:solidFill>
                  <a:srgbClr val="990000"/>
                </a:solidFill>
              </a:rPr>
              <a:t>Member Support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3886200"/>
          </a:xfrm>
        </p:spPr>
        <p:txBody>
          <a:bodyPr/>
          <a:lstStyle/>
          <a:p>
            <a:r>
              <a:rPr lang="en-CA" sz="2400" dirty="0" smtClean="0"/>
              <a:t>As pension plan member, you direct the investment of </a:t>
            </a:r>
            <a:br>
              <a:rPr lang="en-CA" sz="2400" dirty="0" smtClean="0"/>
            </a:br>
            <a:r>
              <a:rPr lang="en-CA" sz="2400" dirty="0" smtClean="0"/>
              <a:t>your pension assets</a:t>
            </a:r>
          </a:p>
          <a:p>
            <a:pPr lvl="1"/>
            <a:r>
              <a:rPr lang="en-CA" sz="1800" dirty="0" smtClean="0"/>
              <a:t>Members have the responsibility to use the tools and information provided to make appropriate investment choices</a:t>
            </a:r>
          </a:p>
          <a:p>
            <a:pPr lvl="1"/>
            <a:r>
              <a:rPr lang="en-CA" sz="1800" dirty="0" smtClean="0"/>
              <a:t>This may involve getting independent financial advice</a:t>
            </a:r>
          </a:p>
          <a:p>
            <a:endParaRPr lang="en-CA" sz="1800" dirty="0" smtClean="0"/>
          </a:p>
          <a:p>
            <a:r>
              <a:rPr lang="en-CA" sz="2400" dirty="0" smtClean="0"/>
              <a:t>Pension Committee’s responsibilities</a:t>
            </a:r>
          </a:p>
          <a:p>
            <a:pPr lvl="1"/>
            <a:r>
              <a:rPr lang="en-CA" sz="1800" dirty="0" smtClean="0"/>
              <a:t>Provide access to the right tools and information</a:t>
            </a:r>
          </a:p>
          <a:p>
            <a:pPr lvl="1"/>
            <a:r>
              <a:rPr lang="en-CA" sz="1800" dirty="0" smtClean="0"/>
              <a:t>Monitor use/utility of tools and information</a:t>
            </a:r>
          </a:p>
          <a:p>
            <a:pPr lvl="1"/>
            <a:r>
              <a:rPr lang="en-CA" sz="1800" dirty="0" smtClean="0"/>
              <a:t>Stay current with changes in pension environment</a:t>
            </a:r>
          </a:p>
          <a:p>
            <a:pPr lvl="1"/>
            <a:r>
              <a:rPr lang="en-CA" sz="1800" dirty="0" smtClean="0"/>
              <a:t>Respond to your feedback and questions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330E2B-B1C1-4B09-B715-AA5F2C5E3EAC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873125"/>
            <a:ext cx="59436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82ECD-ED15-44BE-9484-9DA12FF41510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3554" name="Text Box 8"/>
          <p:cNvSpPr txBox="1">
            <a:spLocks noChangeArrowheads="1"/>
          </p:cNvSpPr>
          <p:nvPr/>
        </p:nvSpPr>
        <p:spPr bwMode="auto">
          <a:xfrm>
            <a:off x="1219200" y="5638800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1200" dirty="0"/>
              <a:t>The above distribution shows the proportion of members in the various asset allocation portfolios </a:t>
            </a:r>
            <a:br>
              <a:rPr lang="en-US" sz="1200" dirty="0"/>
            </a:br>
            <a:r>
              <a:rPr lang="en-US" sz="1200" dirty="0" smtClean="0">
                <a:latin typeface="Calibri"/>
                <a:cs typeface="Calibri"/>
              </a:rPr>
              <a:t>→   </a:t>
            </a:r>
            <a:r>
              <a:rPr lang="en-US" sz="1200" dirty="0" smtClean="0">
                <a:latin typeface="+mn-lt"/>
                <a:cs typeface="Calibri"/>
              </a:rPr>
              <a:t>810 of 849 SMU plan members  (</a:t>
            </a:r>
            <a:r>
              <a:rPr lang="en-US" sz="1200" dirty="0" smtClean="0"/>
              <a:t>95%) participate in </a:t>
            </a:r>
            <a:r>
              <a:rPr lang="en-US" sz="1200" dirty="0"/>
              <a:t>the </a:t>
            </a:r>
            <a:r>
              <a:rPr lang="en-US" sz="1200" dirty="0" smtClean="0"/>
              <a:t>asset allocation portfolios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175" y="676275"/>
            <a:ext cx="634365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7108161-F420-4B09-886D-97B0561165D1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457200" y="6096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800" b="1" i="1">
                <a:solidFill>
                  <a:srgbClr val="990000"/>
                </a:solidFill>
              </a:rPr>
              <a:t>Pension Plan – financial / budget report</a:t>
            </a:r>
            <a:endParaRPr lang="en-CA" altLang="en-US" sz="2800" b="1" i="1">
              <a:solidFill>
                <a:srgbClr val="990000"/>
              </a:solidFill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609600" y="1371600"/>
            <a:ext cx="8077200" cy="472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altLang="en-US" sz="1600" b="1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b="1" dirty="0"/>
              <a:t>The pension committee has adequate funding to operate effectively: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altLang="en-US" b="1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CA" alt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600" dirty="0"/>
              <a:t>  Operating funding </a:t>
            </a:r>
            <a:r>
              <a:rPr lang="en-US" altLang="en-US" sz="1600" dirty="0">
                <a:sym typeface="Wingdings" pitchFamily="2" charset="2"/>
              </a:rPr>
              <a:t> </a:t>
            </a:r>
            <a:r>
              <a:rPr lang="en-US" altLang="en-US" sz="1600" dirty="0"/>
              <a:t>$</a:t>
            </a:r>
            <a:r>
              <a:rPr lang="en-US" altLang="en-US" sz="1600" dirty="0" smtClean="0"/>
              <a:t>60,000 </a:t>
            </a:r>
            <a:r>
              <a:rPr lang="en-US" altLang="en-US" sz="1600" dirty="0"/>
              <a:t>annual budget provided by SMU</a:t>
            </a:r>
            <a:br>
              <a:rPr lang="en-US" altLang="en-US" sz="1600" dirty="0"/>
            </a:br>
            <a:r>
              <a:rPr lang="en-US" altLang="en-US" sz="1600" dirty="0"/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600" dirty="0"/>
              <a:t>  </a:t>
            </a:r>
            <a:r>
              <a:rPr lang="en-US" altLang="en-US" sz="1600" dirty="0" smtClean="0"/>
              <a:t>2011/12 </a:t>
            </a:r>
            <a:r>
              <a:rPr lang="en-US" altLang="en-US" sz="1600" dirty="0"/>
              <a:t>expenses </a:t>
            </a:r>
            <a:r>
              <a:rPr lang="en-US" altLang="en-US" sz="1600" dirty="0">
                <a:sym typeface="Wingdings" pitchFamily="2" charset="2"/>
              </a:rPr>
              <a:t> </a:t>
            </a:r>
            <a:r>
              <a:rPr lang="en-US" altLang="en-US" sz="1600" dirty="0" smtClean="0">
                <a:sym typeface="Wingdings" pitchFamily="2" charset="2"/>
              </a:rPr>
              <a:t>$</a:t>
            </a:r>
            <a:r>
              <a:rPr lang="en-US" altLang="en-US" sz="1600" dirty="0" smtClean="0">
                <a:sym typeface="Wingdings" pitchFamily="2" charset="2"/>
              </a:rPr>
              <a:t>52,200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>	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600" dirty="0"/>
              <a:t>	</a:t>
            </a:r>
            <a:r>
              <a:rPr lang="en-CA" altLang="en-US" sz="1600" dirty="0"/>
              <a:t>(pension consulting, member meetings and training, investment monitoring, 	information return to pension </a:t>
            </a:r>
            <a:r>
              <a:rPr lang="en-US" altLang="en-US" sz="1600" dirty="0"/>
              <a:t>superintendent, member communication) </a:t>
            </a:r>
            <a:endParaRPr lang="en-CA" alt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alt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altLang="en-US" sz="1600" dirty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CA" altLang="en-US" sz="1600" dirty="0">
                <a:solidFill>
                  <a:srgbClr val="800000"/>
                </a:solidFill>
              </a:rPr>
              <a:t>  </a:t>
            </a:r>
            <a:r>
              <a:rPr lang="en-CA" altLang="en-US" sz="1600" b="1" dirty="0">
                <a:solidFill>
                  <a:srgbClr val="800000"/>
                </a:solidFill>
              </a:rPr>
              <a:t>Acc</a:t>
            </a:r>
            <a:r>
              <a:rPr lang="en-US" altLang="en-US" sz="1600" b="1" dirty="0" err="1">
                <a:solidFill>
                  <a:srgbClr val="800000"/>
                </a:solidFill>
              </a:rPr>
              <a:t>umulated</a:t>
            </a:r>
            <a:r>
              <a:rPr lang="en-US" altLang="en-US" sz="1600" b="1" dirty="0">
                <a:solidFill>
                  <a:srgbClr val="800000"/>
                </a:solidFill>
              </a:rPr>
              <a:t> reserve for pension administration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600" b="1" dirty="0">
                <a:solidFill>
                  <a:srgbClr val="800000"/>
                </a:solidFill>
              </a:rPr>
              <a:t/>
            </a:r>
            <a:br>
              <a:rPr lang="en-US" altLang="en-US" sz="1600" b="1" dirty="0">
                <a:solidFill>
                  <a:srgbClr val="800000"/>
                </a:solidFill>
              </a:rPr>
            </a:br>
            <a:r>
              <a:rPr lang="en-US" altLang="en-US" sz="1600" b="1" dirty="0">
                <a:solidFill>
                  <a:srgbClr val="800000"/>
                </a:solidFill>
              </a:rPr>
              <a:t>	</a:t>
            </a:r>
            <a:r>
              <a:rPr lang="en-US" altLang="en-US" sz="1600" b="1" dirty="0">
                <a:solidFill>
                  <a:srgbClr val="800000"/>
                </a:solidFill>
                <a:sym typeface="Wingdings" pitchFamily="2" charset="2"/>
              </a:rPr>
              <a:t> 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increased </a:t>
            </a:r>
            <a:r>
              <a:rPr lang="en-US" altLang="en-US" sz="1600" b="1" dirty="0">
                <a:solidFill>
                  <a:srgbClr val="800000"/>
                </a:solidFill>
                <a:sym typeface="Wingdings" pitchFamily="2" charset="2"/>
              </a:rPr>
              <a:t>from 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$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64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,300 </a:t>
            </a:r>
            <a:r>
              <a:rPr lang="en-US" altLang="en-US" sz="1600" b="1" dirty="0">
                <a:solidFill>
                  <a:srgbClr val="800000"/>
                </a:solidFill>
                <a:sym typeface="Wingdings" pitchFamily="2" charset="2"/>
              </a:rPr>
              <a:t>to 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$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77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,000 </a:t>
            </a:r>
            <a:r>
              <a:rPr lang="en-US" altLang="en-US" sz="1600" b="1" dirty="0">
                <a:solidFill>
                  <a:srgbClr val="800000"/>
                </a:solidFill>
                <a:sym typeface="Wingdings" pitchFamily="2" charset="2"/>
              </a:rPr>
              <a:t/>
            </a:r>
            <a:br>
              <a:rPr lang="en-US" altLang="en-US" sz="1600" b="1" dirty="0">
                <a:solidFill>
                  <a:srgbClr val="800000"/>
                </a:solidFill>
                <a:sym typeface="Wingdings" pitchFamily="2" charset="2"/>
              </a:rPr>
            </a:br>
            <a:endParaRPr lang="en-US" altLang="en-US" sz="1600" b="1" dirty="0">
              <a:solidFill>
                <a:srgbClr val="800000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600" b="1" dirty="0">
                <a:solidFill>
                  <a:srgbClr val="800000"/>
                </a:solidFill>
                <a:sym typeface="Wingdings" pitchFamily="2" charset="2"/>
              </a:rPr>
              <a:t>	    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($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64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,300 </a:t>
            </a:r>
            <a:r>
              <a:rPr lang="en-US" altLang="en-US" sz="1600" b="1" dirty="0">
                <a:solidFill>
                  <a:srgbClr val="800000"/>
                </a:solidFill>
                <a:sym typeface="Wingdings" pitchFamily="2" charset="2"/>
              </a:rPr>
              <a:t>+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 $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7,800 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surplus </a:t>
            </a:r>
            <a:r>
              <a:rPr lang="en-US" altLang="en-US" sz="1600" b="1" dirty="0">
                <a:solidFill>
                  <a:srgbClr val="800000"/>
                </a:solidFill>
                <a:sym typeface="Wingdings" pitchFamily="2" charset="2"/>
              </a:rPr>
              <a:t>+ 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$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5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,200 </a:t>
            </a:r>
            <a:r>
              <a:rPr lang="en-US" altLang="en-US" sz="1600" b="1" dirty="0">
                <a:solidFill>
                  <a:srgbClr val="800000"/>
                </a:solidFill>
                <a:sym typeface="Wingdings" pitchFamily="2" charset="2"/>
              </a:rPr>
              <a:t>interest </a:t>
            </a:r>
            <a:r>
              <a:rPr lang="en-US" altLang="en-US" sz="1600" b="1" dirty="0" smtClean="0">
                <a:solidFill>
                  <a:srgbClr val="800000"/>
                </a:solidFill>
                <a:sym typeface="Wingdings" pitchFamily="2" charset="2"/>
              </a:rPr>
              <a:t>- $300 admin fee)</a:t>
            </a:r>
            <a:endParaRPr lang="en-US" altLang="en-US" sz="1600" b="1" dirty="0">
              <a:solidFill>
                <a:srgbClr val="80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19D38B-0CEA-42F7-BEBE-CE017CF9A78F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3810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i="1">
                <a:solidFill>
                  <a:srgbClr val="990000"/>
                </a:solidFill>
              </a:rPr>
              <a:t>Pension Plan – education opportunities for plan members</a:t>
            </a:r>
            <a:endParaRPr lang="en-CA" altLang="en-US" sz="2400" b="1" i="1">
              <a:solidFill>
                <a:srgbClr val="99000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38200" y="1143000"/>
            <a:ext cx="7543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dirty="0"/>
              <a:t>  </a:t>
            </a:r>
            <a:r>
              <a:rPr lang="en-US" altLang="en-US" sz="1400" b="1" dirty="0"/>
              <a:t>Sun Life Information Sessions</a:t>
            </a:r>
            <a:endParaRPr lang="en-US" altLang="en-US" sz="12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/>
              <a:t>Information for Recently Hired </a:t>
            </a:r>
            <a:r>
              <a:rPr lang="en-US" altLang="en-US" sz="1200" b="1" dirty="0" smtClean="0"/>
              <a:t>Members –Getting Started in the Plan</a:t>
            </a:r>
            <a:endParaRPr lang="en-US" altLang="en-US" sz="12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Harvest your Savings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Advanced Investment Seminar and Individual Sessions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General Pre-retirement education seminar</a:t>
            </a:r>
            <a:endParaRPr lang="en-US" altLang="en-US" sz="12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altLang="en-US" sz="12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Pension information tailored to members nearing retirement 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 smtClean="0"/>
              <a:t>Annual Retirement Seminar</a:t>
            </a:r>
            <a:endParaRPr lang="en-US" altLang="en-US" sz="1200" b="1" dirty="0"/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/>
              <a:t>One-on-one consulting – first session paid by SMU</a:t>
            </a:r>
          </a:p>
          <a:p>
            <a:pPr marL="804863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altLang="en-US" sz="1200" b="1" dirty="0"/>
              <a:t>Book purchase on retirement </a:t>
            </a:r>
            <a:r>
              <a:rPr lang="en-US" altLang="en-US" sz="1200" b="1" dirty="0" smtClean="0"/>
              <a:t>lifestyle</a:t>
            </a: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Canada Pension Plan information </a:t>
            </a:r>
            <a:r>
              <a:rPr lang="en-US" altLang="en-US" sz="1400" b="1" dirty="0" smtClean="0"/>
              <a:t>session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 smtClean="0"/>
              <a:t>  Mercer – How to Select a Financial Advisor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HR Department one-on-one orientation sessions for new members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400" b="1" dirty="0"/>
              <a:t> 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Pension Website (SLF and SMU)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Quarterly statements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en-US" sz="1400" b="1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1400" b="1" dirty="0"/>
              <a:t>  Annual General Meeting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343400" y="5334000"/>
            <a:ext cx="3886200" cy="990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altLang="en-US" sz="700" dirty="0"/>
          </a:p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1600" b="1" dirty="0"/>
              <a:t>Pension Committee met </a:t>
            </a:r>
            <a:r>
              <a:rPr lang="en-US" altLang="en-US" sz="1600" b="1" dirty="0" smtClean="0"/>
              <a:t>4 </a:t>
            </a:r>
            <a:r>
              <a:rPr lang="en-US" altLang="en-US" sz="1600" b="1" dirty="0"/>
              <a:t>times </a:t>
            </a:r>
            <a:r>
              <a:rPr lang="en-US" altLang="en-US" sz="1600" b="1" dirty="0" smtClean="0"/>
              <a:t>in 2011 and 3 times so far in 2012</a:t>
            </a:r>
            <a:endParaRPr lang="en-US" alt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12086</TotalTime>
  <Words>306</Words>
  <Application>Microsoft Office PowerPoint</Application>
  <PresentationFormat>On-screen Show (4:3)</PresentationFormat>
  <Paragraphs>98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Saint Mary’s University Pension Plan</vt:lpstr>
      <vt:lpstr>  Governance Overview and Financial Report   – Chair, Pension Committee    Pension Plan Investments   – Mercer    Presentation from Custodian and Record keeper   – Sun Life Financial    Open Forum  - Member comments and questions    Members’ Luncheon </vt:lpstr>
      <vt:lpstr>Year in Review</vt:lpstr>
      <vt:lpstr>Pension Governance – Mission Statement </vt:lpstr>
      <vt:lpstr>Member Support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OSIS Report</dc:title>
  <dc:creator>Jim Thompson</dc:creator>
  <cp:lastModifiedBy>LTC</cp:lastModifiedBy>
  <cp:revision>459</cp:revision>
  <cp:lastPrinted>2001-11-29T14:29:16Z</cp:lastPrinted>
  <dcterms:created xsi:type="dcterms:W3CDTF">2001-07-24T13:54:12Z</dcterms:created>
  <dcterms:modified xsi:type="dcterms:W3CDTF">2012-06-20T19:35:37Z</dcterms:modified>
</cp:coreProperties>
</file>